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2" r:id="rId16"/>
    <p:sldId id="270" r:id="rId17"/>
    <p:sldId id="271" r:id="rId18"/>
  </p:sldIdLst>
  <p:sldSz cx="9144000" cy="5143500" type="screen16x9"/>
  <p:notesSz cx="6858000" cy="9144000"/>
  <p:embeddedFontLst>
    <p:embeddedFont>
      <p:font typeface="Montserrat" panose="020B0604020202020204" charset="0"/>
      <p:regular r:id="rId20"/>
      <p:bold r:id="rId21"/>
      <p:italic r:id="rId22"/>
      <p:boldItalic r:id="rId23"/>
    </p:embeddedFont>
    <p:embeddedFont>
      <p:font typeface="Poppins" panose="020B060402020202020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A7884A0-E9C5-49B1-AF06-3644BE88572F}">
  <a:tblStyle styleId="{1A7884A0-E9C5-49B1-AF06-3644BE88572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688" autoAdjust="0"/>
  </p:normalViewPr>
  <p:slideViewPr>
    <p:cSldViewPr snapToGrid="0">
      <p:cViewPr varScale="1">
        <p:scale>
          <a:sx n="65" d="100"/>
          <a:sy n="65" d="100"/>
        </p:scale>
        <p:origin x="1248" y="4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Hey every one, we are G7T3. Our group consists of Agnes, Chantel, Ming Miao, Nicolas, Pei Yi and Yu Jie. Our group will be presenting to you PawSystem.</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82a980e850_4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82a980e850_4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828800" lvl="0" indent="-22860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1.</a:t>
            </a:r>
            <a:r>
              <a:rPr lang="en-GB" sz="700">
                <a:solidFill>
                  <a:schemeClr val="dk1"/>
                </a:solidFill>
                <a:highlight>
                  <a:srgbClr val="FFFF00"/>
                </a:highlight>
              </a:rPr>
              <a:t>      </a:t>
            </a:r>
            <a:r>
              <a:rPr lang="en-GB" sz="1200">
                <a:solidFill>
                  <a:schemeClr val="dk1"/>
                </a:solidFill>
                <a:highlight>
                  <a:srgbClr val="FFFF00"/>
                </a:highlight>
              </a:rPr>
              <a:t>The customer checks the UI for the fulfilled order and submits a review to the service provider.</a:t>
            </a:r>
            <a:endParaRPr sz="1200">
              <a:solidFill>
                <a:schemeClr val="dk1"/>
              </a:solidFill>
              <a:highlight>
                <a:srgbClr val="FFFF00"/>
              </a:highlight>
            </a:endParaRPr>
          </a:p>
          <a:p>
            <a:pPr marL="1828800" lvl="0" indent="-22860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2.</a:t>
            </a:r>
            <a:r>
              <a:rPr lang="en-GB" sz="700">
                <a:solidFill>
                  <a:schemeClr val="dk1"/>
                </a:solidFill>
                <a:highlight>
                  <a:srgbClr val="FFFF00"/>
                </a:highlight>
              </a:rPr>
              <a:t>      </a:t>
            </a:r>
            <a:r>
              <a:rPr lang="en-GB" sz="1200">
                <a:solidFill>
                  <a:schemeClr val="dk1"/>
                </a:solidFill>
                <a:highlight>
                  <a:srgbClr val="FFFF00"/>
                </a:highlight>
              </a:rPr>
              <a:t>The PawS UI then gets the submitted review from the PawS Enterprise Solution. The PawS Enterprise Solution returns the review to the service provider.</a:t>
            </a:r>
            <a:endParaRPr sz="1200">
              <a:solidFill>
                <a:schemeClr val="dk1"/>
              </a:solidFill>
              <a:highlight>
                <a:srgbClr val="FFFF00"/>
              </a:highlight>
            </a:endParaRPr>
          </a:p>
          <a:p>
            <a:pPr marL="1828800" lvl="0" indent="-22860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3.</a:t>
            </a:r>
            <a:r>
              <a:rPr lang="en-GB" sz="700">
                <a:solidFill>
                  <a:schemeClr val="dk1"/>
                </a:solidFill>
                <a:highlight>
                  <a:srgbClr val="FFFF00"/>
                </a:highlight>
              </a:rPr>
              <a:t>      </a:t>
            </a:r>
            <a:r>
              <a:rPr lang="en-GB" sz="1200">
                <a:solidFill>
                  <a:schemeClr val="dk1"/>
                </a:solidFill>
                <a:highlight>
                  <a:srgbClr val="FFFF00"/>
                </a:highlight>
              </a:rPr>
              <a:t>The UI then shows the customer the submit status of the review. Successful reviews are shown for the service provider.</a:t>
            </a:r>
            <a:endParaRPr sz="1200">
              <a:solidFill>
                <a:schemeClr val="dk1"/>
              </a:solidFill>
              <a:highlight>
                <a:srgbClr val="FFFF00"/>
              </a:highlight>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solidFill>
                <a:schemeClr val="dk1"/>
              </a:solidFill>
              <a:highlight>
                <a:srgbClr val="FFFF00"/>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82a980e850_4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82a980e850_4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1.The PawsUI sends a HTTP GET message to the Orders microservice to retrieve orders that had their statuses fulfilled. The Orders microservice sends back a reply message to PawS UI.</a:t>
            </a:r>
            <a:endParaRPr sz="1200">
              <a:solidFill>
                <a:schemeClr val="dk1"/>
              </a:solidFill>
              <a:highlight>
                <a:srgbClr val="FFFF00"/>
              </a:highlight>
            </a:endParaRPr>
          </a:p>
          <a:p>
            <a:pPr marL="457200" lvl="0" indent="-22860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2.</a:t>
            </a:r>
            <a:r>
              <a:rPr lang="en-GB" sz="700">
                <a:solidFill>
                  <a:schemeClr val="dk1"/>
                </a:solidFill>
                <a:highlight>
                  <a:srgbClr val="FFFF00"/>
                </a:highlight>
              </a:rPr>
              <a:t>      </a:t>
            </a:r>
            <a:r>
              <a:rPr lang="en-GB" sz="1200">
                <a:solidFill>
                  <a:schemeClr val="dk1"/>
                </a:solidFill>
                <a:highlight>
                  <a:srgbClr val="FFFF00"/>
                </a:highlight>
              </a:rPr>
              <a:t>Next, PawS UI sends a review containing Order ID and comment, to the Reviews microservice using HTTP POST. The Reviews microservice returns the created review back to the Paws UI.</a:t>
            </a:r>
            <a:endParaRPr sz="1200">
              <a:solidFill>
                <a:schemeClr val="dk1"/>
              </a:solidFill>
              <a:highlight>
                <a:srgbClr val="FFFF00"/>
              </a:highlight>
            </a:endParaRPr>
          </a:p>
          <a:p>
            <a:pPr marL="0" lvl="0" indent="0" algn="l" rtl="0">
              <a:spcBef>
                <a:spcPts val="0"/>
              </a:spcBef>
              <a:spcAft>
                <a:spcPts val="0"/>
              </a:spcAft>
              <a:buClr>
                <a:schemeClr val="dk1"/>
              </a:buClr>
              <a:buSzPts val="1100"/>
              <a:buFont typeface="Arial"/>
              <a:buNone/>
            </a:pPr>
            <a:r>
              <a:rPr lang="en-GB">
                <a:solidFill>
                  <a:schemeClr val="dk1"/>
                </a:solidFill>
              </a:rPr>
              <a:t>For this, the customer will use the UI to make a review for the list bookings that the customer made previously. Customer will then leave the review comments and stars, thereafter submit review and the Review MS will handle this request through HTTP. </a:t>
            </a:r>
            <a:endParaRPr>
              <a:solidFill>
                <a:schemeClr val="dk1"/>
              </a:solidFill>
            </a:endParaRPr>
          </a:p>
          <a:p>
            <a:pPr marL="0" lvl="0" indent="0" algn="l" rtl="0">
              <a:spcBef>
                <a:spcPts val="0"/>
              </a:spcBef>
              <a:spcAft>
                <a:spcPts val="0"/>
              </a:spcAft>
              <a:buNone/>
            </a:pPr>
            <a:endParaRPr sz="1200">
              <a:solidFill>
                <a:schemeClr val="dk1"/>
              </a:solidFill>
              <a:highlight>
                <a:srgbClr val="FFFF00"/>
              </a:highlight>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82a980e850_4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82a980e850_4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chemeClr val="dk1"/>
                </a:solidFill>
                <a:highlight>
                  <a:srgbClr val="FFFF00"/>
                </a:highlight>
              </a:rPr>
              <a:t>As mentioned, there will 3 MS that will be used for this scenario. When we retrieve data, we will use the get method. When we insert the data (review comments and stars) we will use the POST method. The MS will return the status of the request to the Customer UI. </a:t>
            </a:r>
            <a:endParaRPr sz="1200">
              <a:solidFill>
                <a:schemeClr val="dk1"/>
              </a:solidFill>
              <a:highlight>
                <a:srgbClr val="FFFF00"/>
              </a:highlight>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82a980e850_4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82a980e850_4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45720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1. The customer checks the price of his booking on the Customer UI.</a:t>
            </a:r>
            <a:endParaRPr sz="1200">
              <a:solidFill>
                <a:schemeClr val="dk1"/>
              </a:solidFill>
              <a:highlight>
                <a:srgbClr val="FFFF00"/>
              </a:highlight>
            </a:endParaRPr>
          </a:p>
          <a:p>
            <a:pPr marL="457200" lvl="0" indent="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2. The customer UI sends a HTTP request message to the booking microservice to get the booking confirmation status for the customer’s booking. The message contains the customer’s booking ID.</a:t>
            </a:r>
            <a:endParaRPr sz="1200">
              <a:solidFill>
                <a:schemeClr val="dk1"/>
              </a:solidFill>
              <a:highlight>
                <a:srgbClr val="FFFF00"/>
              </a:highlight>
            </a:endParaRPr>
          </a:p>
          <a:p>
            <a:pPr marL="457200" lvl="0" indent="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3. The booking microservice returns a reply message consisting of the customer’s booking information.</a:t>
            </a:r>
            <a:endParaRPr sz="1200">
              <a:solidFill>
                <a:schemeClr val="dk1"/>
              </a:solidFill>
              <a:highlight>
                <a:srgbClr val="FFFF00"/>
              </a:highlight>
            </a:endParaRPr>
          </a:p>
          <a:p>
            <a:pPr marL="228600" lvl="0" indent="22860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4. Next, the customer proceeds to make payment on the Customer UI.</a:t>
            </a:r>
            <a:endParaRPr sz="1200">
              <a:solidFill>
                <a:schemeClr val="dk1"/>
              </a:solidFill>
              <a:highlight>
                <a:srgbClr val="FFFF00"/>
              </a:highlight>
            </a:endParaRPr>
          </a:p>
          <a:p>
            <a:pPr marL="457200" lvl="0" indent="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5.Using AMQP protocol, the Customer UI sends a request message to the external payment service informing the service about the customer’s payment.</a:t>
            </a:r>
            <a:endParaRPr sz="1200">
              <a:solidFill>
                <a:schemeClr val="dk1"/>
              </a:solidFill>
              <a:highlight>
                <a:srgbClr val="FFFF00"/>
              </a:highlight>
            </a:endParaRPr>
          </a:p>
          <a:p>
            <a:pPr marL="457200" lvl="0" indent="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6.The external payment service then sends back a reply message containing the payment status of the customer.</a:t>
            </a:r>
            <a:endParaRPr sz="1200">
              <a:solidFill>
                <a:schemeClr val="dk1"/>
              </a:solidFill>
              <a:highlight>
                <a:srgbClr val="FFFF00"/>
              </a:highlight>
            </a:endParaRPr>
          </a:p>
          <a:p>
            <a:pPr marL="0" lvl="0" indent="45720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7.The Customer UI displays the payment status to the customer.</a:t>
            </a:r>
            <a:endParaRPr sz="1200">
              <a:solidFill>
                <a:schemeClr val="dk1"/>
              </a:solidFill>
              <a:highlight>
                <a:srgbClr val="FFFF00"/>
              </a:highlight>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GB">
                <a:solidFill>
                  <a:schemeClr val="dk1"/>
                </a:solidFill>
              </a:rPr>
              <a:t>From the booking page, the customer will find the bookings which he had not paid yet and select that booking for payment. That action will redirect the customer to the payment page that will be used by the API. The Stripe Payment API will receive the transaction made in the web page. The validation will be made by the API’s build. Upon success, it will notify the user to go back to the booking page. </a:t>
            </a:r>
            <a:endParaRPr>
              <a:solidFill>
                <a:schemeClr val="dk1"/>
              </a:solidFill>
            </a:endParaRPr>
          </a:p>
          <a:p>
            <a:pPr marL="0" lvl="0" indent="0" algn="l" rtl="0">
              <a:spcBef>
                <a:spcPts val="0"/>
              </a:spcBef>
              <a:spcAft>
                <a:spcPts val="0"/>
              </a:spcAft>
              <a:buNone/>
            </a:pPr>
            <a:endParaRPr sz="1200">
              <a:solidFill>
                <a:schemeClr val="dk1"/>
              </a:solidFill>
              <a:highlight>
                <a:srgbClr val="FFFF00"/>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82a980e850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82a980e850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82a980e850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82a980e850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1.The external payment service processes the payment system processes the payment information and this is being reflected on the UI.</a:t>
            </a:r>
            <a:endParaRPr sz="1200">
              <a:solidFill>
                <a:schemeClr val="dk1"/>
              </a:solidFill>
              <a:highlight>
                <a:srgbClr val="FFFF00"/>
              </a:highlight>
            </a:endParaRPr>
          </a:p>
          <a:p>
            <a:pPr marL="457200" lvl="0" indent="-228600" algn="l" rtl="0">
              <a:lnSpc>
                <a:spcPct val="115000"/>
              </a:lnSpc>
              <a:spcBef>
                <a:spcPts val="400"/>
              </a:spcBef>
              <a:spcAft>
                <a:spcPts val="0"/>
              </a:spcAft>
              <a:buClr>
                <a:schemeClr val="dk1"/>
              </a:buClr>
              <a:buSzPts val="1100"/>
              <a:buFont typeface="Arial"/>
              <a:buNone/>
            </a:pPr>
            <a:r>
              <a:rPr lang="en-GB" sz="1200">
                <a:solidFill>
                  <a:schemeClr val="dk1"/>
                </a:solidFill>
                <a:highlight>
                  <a:srgbClr val="FFFF00"/>
                </a:highlight>
              </a:rPr>
              <a:t>2.</a:t>
            </a:r>
            <a:r>
              <a:rPr lang="en-GB" sz="700">
                <a:solidFill>
                  <a:schemeClr val="dk1"/>
                </a:solidFill>
                <a:highlight>
                  <a:srgbClr val="FFFF00"/>
                </a:highlight>
              </a:rPr>
              <a:t>      </a:t>
            </a:r>
            <a:r>
              <a:rPr lang="en-GB" sz="1200">
                <a:solidFill>
                  <a:schemeClr val="dk1"/>
                </a:solidFill>
                <a:highlight>
                  <a:srgbClr val="FFFF00"/>
                </a:highlight>
              </a:rPr>
              <a:t>The UI then sends a HTTP request message to the customer containing the payment confirmation details, as well as an invoice.</a:t>
            </a:r>
            <a:endParaRPr sz="1200">
              <a:solidFill>
                <a:schemeClr val="dk1"/>
              </a:solidFill>
              <a:highlight>
                <a:srgbClr val="FFFF00"/>
              </a:highlight>
            </a:endParaRPr>
          </a:p>
          <a:p>
            <a:pPr marL="0" lvl="0" indent="0" algn="l" rtl="0">
              <a:spcBef>
                <a:spcPts val="0"/>
              </a:spcBef>
              <a:spcAft>
                <a:spcPts val="0"/>
              </a:spcAft>
              <a:buNone/>
            </a:pPr>
            <a:r>
              <a:rPr lang="en-GB"/>
              <a:t>Service provider will take a look at the payments which will be retrieved from the payment service.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82a980e850_4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82a980e850_4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For this case, the payment microservice will be used to return the data into the Service Provider UI.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82a980e850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82a980e850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 here is a brief background of the PawS System. This system aims to be a one stop platform for all fragmented pets services app in the market. So just think of it like a platform with many pet service providers in Singapore. Users can book the services, make payment for the services. As for the Pet Service Provider, they will also be able to add their own service that they will provide.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82a980e850_4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82a980e850_4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 2 actors (users) of this system will be the customer (with pets) and the pet service provider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82a980e850_4_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82a980e850_4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dirty="0">
                <a:solidFill>
                  <a:schemeClr val="dk1"/>
                </a:solidFill>
              </a:rPr>
              <a:t>Customer, Service Provider, Review and Payment microservices are atomic. Booking microservices is composite as it takes value from customer and service provider. From the slide we can see the databases and records used. </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2a980e850_4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2a980e850_4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 have 5 user scenarios. Here, all the scenarios will cover roughly the main flow of the customers’ journey from creating the booking to providing the review of each booking. </a:t>
            </a:r>
            <a:endParaRPr/>
          </a:p>
          <a:p>
            <a:pPr marL="0" lvl="0" indent="0" algn="l" rtl="0">
              <a:spcBef>
                <a:spcPts val="0"/>
              </a:spcBef>
              <a:spcAft>
                <a:spcPts val="0"/>
              </a:spcAft>
              <a:buNone/>
            </a:pPr>
            <a:endParaRPr/>
          </a:p>
          <a:p>
            <a:pPr marL="0" lvl="0" indent="0" algn="l" rtl="0">
              <a:spcBef>
                <a:spcPts val="0"/>
              </a:spcBef>
              <a:spcAft>
                <a:spcPts val="0"/>
              </a:spcAft>
              <a:buNone/>
            </a:pPr>
            <a:r>
              <a:rPr lang="en-GB"/>
              <a:t>Other scenarios such as the viewing payments are not listed here, but we will show them to you during the demonstration.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82a980e850_4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82a980e850_4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just" rtl="0">
              <a:lnSpc>
                <a:spcPct val="115000"/>
              </a:lnSpc>
              <a:spcBef>
                <a:spcPts val="0"/>
              </a:spcBef>
              <a:spcAft>
                <a:spcPts val="0"/>
              </a:spcAft>
              <a:buClr>
                <a:schemeClr val="dk1"/>
              </a:buClr>
              <a:buSzPts val="1100"/>
              <a:buFont typeface="Arial"/>
              <a:buNone/>
            </a:pPr>
            <a:r>
              <a:rPr lang="en-GB">
                <a:solidFill>
                  <a:schemeClr val="dk1"/>
                </a:solidFill>
                <a:highlight>
                  <a:srgbClr val="FFFF00"/>
                </a:highlight>
              </a:rPr>
              <a:t>1.</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Customer will be able to access the list of service provider and their availability.</a:t>
            </a:r>
            <a:endParaRPr>
              <a:solidFill>
                <a:schemeClr val="dk1"/>
              </a:solidFill>
              <a:highlight>
                <a:srgbClr val="FFFF00"/>
              </a:highlight>
            </a:endParaRPr>
          </a:p>
          <a:p>
            <a:pPr marL="228600" lvl="0" indent="-228600" algn="just" rtl="0">
              <a:lnSpc>
                <a:spcPct val="115000"/>
              </a:lnSpc>
              <a:spcBef>
                <a:spcPts val="0"/>
              </a:spcBef>
              <a:spcAft>
                <a:spcPts val="0"/>
              </a:spcAft>
              <a:buClr>
                <a:schemeClr val="dk1"/>
              </a:buClr>
              <a:buSzPts val="1100"/>
              <a:buFont typeface="Arial"/>
              <a:buNone/>
            </a:pPr>
            <a:endParaRPr>
              <a:solidFill>
                <a:schemeClr val="dk1"/>
              </a:solidFill>
              <a:highlight>
                <a:srgbClr val="FFFF00"/>
              </a:highlight>
            </a:endParaRPr>
          </a:p>
          <a:p>
            <a:pPr marL="228600" lvl="0" indent="-228600" algn="just" rtl="0">
              <a:lnSpc>
                <a:spcPct val="115000"/>
              </a:lnSpc>
              <a:spcBef>
                <a:spcPts val="0"/>
              </a:spcBef>
              <a:spcAft>
                <a:spcPts val="0"/>
              </a:spcAft>
              <a:buClr>
                <a:schemeClr val="dk1"/>
              </a:buClr>
              <a:buSzPts val="1100"/>
              <a:buFont typeface="Arial"/>
              <a:buNone/>
            </a:pPr>
            <a:r>
              <a:rPr lang="en-GB">
                <a:solidFill>
                  <a:schemeClr val="dk1"/>
                </a:solidFill>
                <a:highlight>
                  <a:srgbClr val="FFFF00"/>
                </a:highlight>
              </a:rPr>
              <a:t>2.</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Upon receiving this UI request, PawS UI then sends a GET request to PawS Enterprise Solution to get the list of service providers as well as the available slots.</a:t>
            </a:r>
            <a:endParaRPr>
              <a:solidFill>
                <a:schemeClr val="dk1"/>
              </a:solidFill>
              <a:highlight>
                <a:srgbClr val="FFFF00"/>
              </a:highlight>
            </a:endParaRPr>
          </a:p>
          <a:p>
            <a:pPr marL="228600" lvl="0" indent="-228600" algn="just" rtl="0">
              <a:lnSpc>
                <a:spcPct val="115000"/>
              </a:lnSpc>
              <a:spcBef>
                <a:spcPts val="0"/>
              </a:spcBef>
              <a:spcAft>
                <a:spcPts val="0"/>
              </a:spcAft>
              <a:buClr>
                <a:schemeClr val="dk1"/>
              </a:buClr>
              <a:buSzPts val="1100"/>
              <a:buFont typeface="Arial"/>
              <a:buNone/>
            </a:pPr>
            <a:r>
              <a:rPr lang="en-GB">
                <a:solidFill>
                  <a:schemeClr val="dk1"/>
                </a:solidFill>
                <a:highlight>
                  <a:srgbClr val="FFFF00"/>
                </a:highlight>
              </a:rPr>
              <a:t>3.</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PawS Enterpise Solution then sends a reply message back to PawS UI containing the list of available slots of the different service providers.</a:t>
            </a:r>
            <a:endParaRPr>
              <a:solidFill>
                <a:schemeClr val="dk1"/>
              </a:solidFill>
              <a:highlight>
                <a:srgbClr val="FFFF00"/>
              </a:highlight>
            </a:endParaRPr>
          </a:p>
          <a:p>
            <a:pPr marL="228600" lvl="0" indent="-228600" algn="just" rtl="0">
              <a:lnSpc>
                <a:spcPct val="115000"/>
              </a:lnSpc>
              <a:spcBef>
                <a:spcPts val="0"/>
              </a:spcBef>
              <a:spcAft>
                <a:spcPts val="0"/>
              </a:spcAft>
              <a:buClr>
                <a:schemeClr val="dk1"/>
              </a:buClr>
              <a:buSzPts val="1100"/>
              <a:buFont typeface="Arial"/>
              <a:buNone/>
            </a:pPr>
            <a:r>
              <a:rPr lang="en-GB">
                <a:solidFill>
                  <a:schemeClr val="dk1"/>
                </a:solidFill>
                <a:highlight>
                  <a:srgbClr val="FFFF00"/>
                </a:highlight>
              </a:rPr>
              <a:t>4.</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The PawS UI then displays the booking date and time availability of the service provider to the customer.</a:t>
            </a:r>
            <a:endParaRPr>
              <a:solidFill>
                <a:schemeClr val="dk1"/>
              </a:solidFill>
              <a:highlight>
                <a:srgbClr val="FFFF00"/>
              </a:highlight>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82a980e850_4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82a980e850_4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just" rtl="0">
              <a:lnSpc>
                <a:spcPct val="115000"/>
              </a:lnSpc>
              <a:spcBef>
                <a:spcPts val="0"/>
              </a:spcBef>
              <a:spcAft>
                <a:spcPts val="0"/>
              </a:spcAft>
              <a:buNone/>
            </a:pPr>
            <a:r>
              <a:rPr lang="en-GB">
                <a:solidFill>
                  <a:schemeClr val="dk1"/>
                </a:solidFill>
                <a:highlight>
                  <a:srgbClr val="FFFF00"/>
                </a:highlight>
              </a:rPr>
              <a:t>1.</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Passenger starts the booking request by selecting his available day and time as shown on the PawS UI. Thereafter, the UI will show the passenger a list of available Service Providers he can choose from based on his availability. Passenger chooses amongst the list of Service Providers.</a:t>
            </a:r>
            <a:endParaRPr>
              <a:solidFill>
                <a:schemeClr val="dk1"/>
              </a:solidFill>
              <a:highlight>
                <a:srgbClr val="FFFF00"/>
              </a:highlight>
            </a:endParaRPr>
          </a:p>
          <a:p>
            <a:pPr marL="228600" lvl="0" indent="-228600" algn="just" rtl="0">
              <a:lnSpc>
                <a:spcPct val="115000"/>
              </a:lnSpc>
              <a:spcBef>
                <a:spcPts val="0"/>
              </a:spcBef>
              <a:spcAft>
                <a:spcPts val="0"/>
              </a:spcAft>
              <a:buNone/>
            </a:pPr>
            <a:r>
              <a:rPr lang="en-GB">
                <a:solidFill>
                  <a:schemeClr val="dk1"/>
                </a:solidFill>
                <a:highlight>
                  <a:srgbClr val="FFFF00"/>
                </a:highlight>
              </a:rPr>
              <a:t>2.</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Upon receiving this UI request, PawS UI then sends a GET request to PawS Enterprise Solution to get the list of service providers as well as the available booking slots.</a:t>
            </a:r>
            <a:endParaRPr>
              <a:solidFill>
                <a:schemeClr val="dk1"/>
              </a:solidFill>
              <a:highlight>
                <a:srgbClr val="FFFF00"/>
              </a:highlight>
            </a:endParaRPr>
          </a:p>
          <a:p>
            <a:pPr marL="228600" lvl="0" indent="-228600" algn="just" rtl="0">
              <a:lnSpc>
                <a:spcPct val="115000"/>
              </a:lnSpc>
              <a:spcBef>
                <a:spcPts val="0"/>
              </a:spcBef>
              <a:spcAft>
                <a:spcPts val="0"/>
              </a:spcAft>
              <a:buNone/>
            </a:pPr>
            <a:r>
              <a:rPr lang="en-GB">
                <a:solidFill>
                  <a:schemeClr val="dk1"/>
                </a:solidFill>
                <a:highlight>
                  <a:srgbClr val="FFFF00"/>
                </a:highlight>
              </a:rPr>
              <a:t>3.</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PawS Enterpise Solution then sends a reply message back to PawS UI containing the list of available slots of service provider.</a:t>
            </a:r>
            <a:endParaRPr>
              <a:solidFill>
                <a:schemeClr val="dk1"/>
              </a:solidFill>
              <a:highlight>
                <a:srgbClr val="FFFF00"/>
              </a:highlight>
            </a:endParaRPr>
          </a:p>
          <a:p>
            <a:pPr marL="228600" lvl="0" indent="-228600" algn="just" rtl="0">
              <a:lnSpc>
                <a:spcPct val="115000"/>
              </a:lnSpc>
              <a:spcBef>
                <a:spcPts val="0"/>
              </a:spcBef>
              <a:spcAft>
                <a:spcPts val="0"/>
              </a:spcAft>
              <a:buNone/>
            </a:pPr>
            <a:r>
              <a:rPr lang="en-GB">
                <a:solidFill>
                  <a:schemeClr val="dk1"/>
                </a:solidFill>
                <a:highlight>
                  <a:srgbClr val="FFFF00"/>
                </a:highlight>
              </a:rPr>
              <a:t>4.</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The PawS UI then displays the booking date and time availability for service provider to the passenger.</a:t>
            </a:r>
            <a:endParaRPr>
              <a:solidFill>
                <a:schemeClr val="dk1"/>
              </a:solidFill>
              <a:highlight>
                <a:srgbClr val="FFFF00"/>
              </a:highlight>
            </a:endParaRPr>
          </a:p>
          <a:p>
            <a:pPr marL="0" lvl="0" indent="0" algn="l" rtl="0">
              <a:spcBef>
                <a:spcPts val="0"/>
              </a:spcBef>
              <a:spcAft>
                <a:spcPts val="0"/>
              </a:spcAft>
              <a:buNone/>
            </a:pPr>
            <a:endParaRPr>
              <a:latin typeface="Montserrat"/>
              <a:ea typeface="Montserrat"/>
              <a:cs typeface="Montserrat"/>
              <a:sym typeface="Montserrat"/>
            </a:endParaRPr>
          </a:p>
          <a:p>
            <a:pPr marL="0" lvl="0" indent="0" algn="l" rtl="0">
              <a:spcBef>
                <a:spcPts val="0"/>
              </a:spcBef>
              <a:spcAft>
                <a:spcPts val="0"/>
              </a:spcAft>
              <a:buNone/>
            </a:pPr>
            <a:r>
              <a:rPr lang="en-GB">
                <a:latin typeface="Montserrat"/>
                <a:ea typeface="Montserrat"/>
                <a:cs typeface="Montserrat"/>
                <a:sym typeface="Montserrat"/>
              </a:rPr>
              <a:t>For this scenario, the Booking and Customer microservices are heavily used, also the Service Provider microservice too. The Booking microservice is packaged into a docker container where the service will listen to port (</a:t>
            </a:r>
            <a:r>
              <a:rPr lang="en-GB" i="1">
                <a:latin typeface="Montserrat"/>
                <a:ea typeface="Montserrat"/>
                <a:cs typeface="Montserrat"/>
                <a:sym typeface="Montserrat"/>
              </a:rPr>
              <a:t>insert port num here</a:t>
            </a:r>
            <a:r>
              <a:rPr lang="en-GB">
                <a:latin typeface="Montserrat"/>
                <a:ea typeface="Montserrat"/>
                <a:cs typeface="Montserrat"/>
                <a:sym typeface="Montserrat"/>
              </a:rPr>
              <a:t>) to run the request. In the Customer UI, the Ui will display the Customer Details (such as …)  and Booking Details (such as…). Therefore two microservices are used in this scenario. In order for the customer to choose the day/time, the Service Provider day/time and service will be displayed first, and all the customer needs to do is to select that booking. </a:t>
            </a:r>
            <a:endParaRPr>
              <a:latin typeface="Montserrat"/>
              <a:ea typeface="Montserrat"/>
              <a:cs typeface="Montserrat"/>
              <a:sym typeface="Montserrat"/>
            </a:endParaRPr>
          </a:p>
          <a:p>
            <a:pPr marL="0" lvl="0" indent="0" algn="l" rtl="0">
              <a:spcBef>
                <a:spcPts val="0"/>
              </a:spcBef>
              <a:spcAft>
                <a:spcPts val="0"/>
              </a:spcAft>
              <a:buNone/>
            </a:pPr>
            <a:endParaRPr i="1">
              <a:highlight>
                <a:srgbClr val="FFFF00"/>
              </a:highlight>
              <a:latin typeface="Montserrat"/>
              <a:ea typeface="Montserrat"/>
              <a:cs typeface="Montserrat"/>
              <a:sym typeface="Montserrat"/>
            </a:endParaRPr>
          </a:p>
          <a:p>
            <a:pPr marL="0" lvl="0" indent="0" algn="l" rtl="0">
              <a:spcBef>
                <a:spcPts val="0"/>
              </a:spcBef>
              <a:spcAft>
                <a:spcPts val="0"/>
              </a:spcAft>
              <a:buNone/>
            </a:pPr>
            <a:endParaRPr>
              <a:solidFill>
                <a:schemeClr val="dk1"/>
              </a:solidFill>
              <a:highlight>
                <a:srgbClr val="FFFF00"/>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82a980e850_4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82a980e850_4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just" rtl="0">
              <a:lnSpc>
                <a:spcPct val="115000"/>
              </a:lnSpc>
              <a:spcBef>
                <a:spcPts val="0"/>
              </a:spcBef>
              <a:spcAft>
                <a:spcPts val="0"/>
              </a:spcAft>
              <a:buNone/>
            </a:pPr>
            <a:r>
              <a:rPr lang="en-GB">
                <a:solidFill>
                  <a:schemeClr val="dk1"/>
                </a:solidFill>
                <a:highlight>
                  <a:srgbClr val="FFFF00"/>
                </a:highlight>
              </a:rPr>
              <a:t>1.</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Passenger starts the booking request by selecting his available day and time as shown on the PawS UI. Thereafter, the UI will show the passenger a list of available Service Providers he can choose from based on his availability. Passenger chooses amongst the list of Service Providers.</a:t>
            </a:r>
            <a:endParaRPr>
              <a:solidFill>
                <a:schemeClr val="dk1"/>
              </a:solidFill>
              <a:highlight>
                <a:srgbClr val="FFFF00"/>
              </a:highlight>
            </a:endParaRPr>
          </a:p>
          <a:p>
            <a:pPr marL="228600" lvl="0" indent="-228600" algn="just" rtl="0">
              <a:lnSpc>
                <a:spcPct val="115000"/>
              </a:lnSpc>
              <a:spcBef>
                <a:spcPts val="0"/>
              </a:spcBef>
              <a:spcAft>
                <a:spcPts val="0"/>
              </a:spcAft>
              <a:buNone/>
            </a:pPr>
            <a:r>
              <a:rPr lang="en-GB">
                <a:solidFill>
                  <a:schemeClr val="dk1"/>
                </a:solidFill>
                <a:highlight>
                  <a:srgbClr val="FFFF00"/>
                </a:highlight>
              </a:rPr>
              <a:t>2.</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Upon receiving this UI request, PawS UI then sends a GET request to PawS Enterprise Solution to get the list of service providers as well as the available booking slots.</a:t>
            </a:r>
            <a:endParaRPr>
              <a:solidFill>
                <a:schemeClr val="dk1"/>
              </a:solidFill>
              <a:highlight>
                <a:srgbClr val="FFFF00"/>
              </a:highlight>
            </a:endParaRPr>
          </a:p>
          <a:p>
            <a:pPr marL="228600" lvl="0" indent="-228600" algn="just" rtl="0">
              <a:lnSpc>
                <a:spcPct val="115000"/>
              </a:lnSpc>
              <a:spcBef>
                <a:spcPts val="0"/>
              </a:spcBef>
              <a:spcAft>
                <a:spcPts val="0"/>
              </a:spcAft>
              <a:buNone/>
            </a:pPr>
            <a:r>
              <a:rPr lang="en-GB">
                <a:solidFill>
                  <a:schemeClr val="dk1"/>
                </a:solidFill>
                <a:highlight>
                  <a:srgbClr val="FFFF00"/>
                </a:highlight>
              </a:rPr>
              <a:t>3.</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PawS Enterpise Solution then sends a reply message back to PawS UI containing the list of available slots of service provider.</a:t>
            </a:r>
            <a:endParaRPr>
              <a:solidFill>
                <a:schemeClr val="dk1"/>
              </a:solidFill>
              <a:highlight>
                <a:srgbClr val="FFFF00"/>
              </a:highlight>
            </a:endParaRPr>
          </a:p>
          <a:p>
            <a:pPr marL="228600" lvl="0" indent="-228600" algn="just" rtl="0">
              <a:lnSpc>
                <a:spcPct val="115000"/>
              </a:lnSpc>
              <a:spcBef>
                <a:spcPts val="0"/>
              </a:spcBef>
              <a:spcAft>
                <a:spcPts val="0"/>
              </a:spcAft>
              <a:buNone/>
            </a:pPr>
            <a:r>
              <a:rPr lang="en-GB">
                <a:solidFill>
                  <a:schemeClr val="dk1"/>
                </a:solidFill>
                <a:highlight>
                  <a:srgbClr val="FFFF00"/>
                </a:highlight>
              </a:rPr>
              <a:t>4.</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The PawS UI then displays the booking date and time availability for service provider to the passenger.</a:t>
            </a:r>
            <a:endParaRPr>
              <a:solidFill>
                <a:schemeClr val="dk1"/>
              </a:solidFill>
              <a:highlight>
                <a:srgbClr val="FFFF00"/>
              </a:highlight>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highlight>
                <a:srgbClr val="FFFF00"/>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82a980e850_4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82a980e850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228600" lvl="0" indent="-228600" algn="just" rtl="0">
              <a:lnSpc>
                <a:spcPct val="115000"/>
              </a:lnSpc>
              <a:spcBef>
                <a:spcPts val="0"/>
              </a:spcBef>
              <a:spcAft>
                <a:spcPts val="0"/>
              </a:spcAft>
              <a:buNone/>
            </a:pPr>
            <a:r>
              <a:rPr lang="en-GB">
                <a:solidFill>
                  <a:schemeClr val="dk1"/>
                </a:solidFill>
                <a:highlight>
                  <a:srgbClr val="FFFF00"/>
                </a:highlight>
              </a:rPr>
              <a:t>1.</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Passenger starts the booking request by selecting his available day and time as shown on the PawS UI. Thereafter, the UI will show the passenger a list of available Service Providers he can choose from based on his availability. Passenger chooses amongst the list of Service Providers.</a:t>
            </a:r>
            <a:endParaRPr>
              <a:solidFill>
                <a:schemeClr val="dk1"/>
              </a:solidFill>
              <a:highlight>
                <a:srgbClr val="FFFF00"/>
              </a:highlight>
            </a:endParaRPr>
          </a:p>
          <a:p>
            <a:pPr marL="228600" lvl="0" indent="-228600" algn="just" rtl="0">
              <a:lnSpc>
                <a:spcPct val="115000"/>
              </a:lnSpc>
              <a:spcBef>
                <a:spcPts val="0"/>
              </a:spcBef>
              <a:spcAft>
                <a:spcPts val="0"/>
              </a:spcAft>
              <a:buNone/>
            </a:pPr>
            <a:r>
              <a:rPr lang="en-GB">
                <a:solidFill>
                  <a:schemeClr val="dk1"/>
                </a:solidFill>
                <a:highlight>
                  <a:srgbClr val="FFFF00"/>
                </a:highlight>
              </a:rPr>
              <a:t>2.</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Upon receiving this UI request, PawS UI then sends a GET request to PawS Enterprise Solution to get the list of service providers as well as the available booking slots.</a:t>
            </a:r>
            <a:endParaRPr>
              <a:solidFill>
                <a:schemeClr val="dk1"/>
              </a:solidFill>
              <a:highlight>
                <a:srgbClr val="FFFF00"/>
              </a:highlight>
            </a:endParaRPr>
          </a:p>
          <a:p>
            <a:pPr marL="228600" lvl="0" indent="-228600" algn="just" rtl="0">
              <a:lnSpc>
                <a:spcPct val="115000"/>
              </a:lnSpc>
              <a:spcBef>
                <a:spcPts val="0"/>
              </a:spcBef>
              <a:spcAft>
                <a:spcPts val="0"/>
              </a:spcAft>
              <a:buNone/>
            </a:pPr>
            <a:r>
              <a:rPr lang="en-GB">
                <a:solidFill>
                  <a:schemeClr val="dk1"/>
                </a:solidFill>
                <a:highlight>
                  <a:srgbClr val="FFFF00"/>
                </a:highlight>
              </a:rPr>
              <a:t>3.</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PawS Enterpise Solution then sends a reply message back to PawS UI containing the list of available slots of service provider.</a:t>
            </a:r>
            <a:endParaRPr>
              <a:solidFill>
                <a:schemeClr val="dk1"/>
              </a:solidFill>
              <a:highlight>
                <a:srgbClr val="FFFF00"/>
              </a:highlight>
            </a:endParaRPr>
          </a:p>
          <a:p>
            <a:pPr marL="228600" lvl="0" indent="-228600" algn="just" rtl="0">
              <a:lnSpc>
                <a:spcPct val="115000"/>
              </a:lnSpc>
              <a:spcBef>
                <a:spcPts val="0"/>
              </a:spcBef>
              <a:spcAft>
                <a:spcPts val="0"/>
              </a:spcAft>
              <a:buNone/>
            </a:pPr>
            <a:r>
              <a:rPr lang="en-GB">
                <a:solidFill>
                  <a:schemeClr val="dk1"/>
                </a:solidFill>
                <a:highlight>
                  <a:srgbClr val="FFFF00"/>
                </a:highlight>
              </a:rPr>
              <a:t>4.</a:t>
            </a:r>
            <a:r>
              <a:rPr lang="en-GB" sz="700">
                <a:solidFill>
                  <a:schemeClr val="dk1"/>
                </a:solidFill>
                <a:highlight>
                  <a:srgbClr val="FFFF00"/>
                </a:highlight>
                <a:latin typeface="Times New Roman"/>
                <a:ea typeface="Times New Roman"/>
                <a:cs typeface="Times New Roman"/>
                <a:sym typeface="Times New Roman"/>
              </a:rPr>
              <a:t>       </a:t>
            </a:r>
            <a:r>
              <a:rPr lang="en-GB">
                <a:solidFill>
                  <a:schemeClr val="dk1"/>
                </a:solidFill>
                <a:highlight>
                  <a:srgbClr val="FFFF00"/>
                </a:highlight>
              </a:rPr>
              <a:t>The PawS UI then displays the booking date and time availability for service provider to the passenger.</a:t>
            </a:r>
            <a:endParaRPr>
              <a:solidFill>
                <a:schemeClr val="dk1"/>
              </a:solidFill>
              <a:highlight>
                <a:srgbClr val="FFFF00"/>
              </a:highlight>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For this scenario, after the customer has completed the service that is provided by the service provider, the service provider will update the customer’s booking to complete. This is so that the job is complete and the customer is able to make a review. </a:t>
            </a:r>
            <a:endParaRPr>
              <a:solidFill>
                <a:schemeClr val="dk1"/>
              </a:solidFill>
              <a:highlight>
                <a:srgbClr val="FFFF00"/>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image" Target="../media/image9.jp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07593"/>
            <a:ext cx="85206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6200" b="1">
                <a:solidFill>
                  <a:srgbClr val="000000"/>
                </a:solidFill>
                <a:latin typeface="Poppins"/>
                <a:ea typeface="Poppins"/>
                <a:cs typeface="Poppins"/>
                <a:sym typeface="Poppins"/>
              </a:rPr>
              <a:t>PawSystem</a:t>
            </a:r>
            <a:endParaRPr sz="6200" b="1">
              <a:solidFill>
                <a:srgbClr val="000000"/>
              </a:solidFill>
              <a:latin typeface="Poppins"/>
              <a:ea typeface="Poppins"/>
              <a:cs typeface="Poppins"/>
              <a:sym typeface="Poppins"/>
            </a:endParaRPr>
          </a:p>
        </p:txBody>
      </p:sp>
      <p:sp>
        <p:nvSpPr>
          <p:cNvPr id="55" name="Google Shape;55;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a:t>
            </a:fld>
            <a:endParaRPr/>
          </a:p>
        </p:txBody>
      </p:sp>
      <p:sp>
        <p:nvSpPr>
          <p:cNvPr id="56" name="Google Shape;56;p13"/>
          <p:cNvSpPr txBox="1">
            <a:spLocks noGrp="1"/>
          </p:cNvSpPr>
          <p:nvPr>
            <p:ph type="subTitle" idx="1"/>
          </p:nvPr>
        </p:nvSpPr>
        <p:spPr>
          <a:xfrm>
            <a:off x="379156" y="2680259"/>
            <a:ext cx="85206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b="1">
                <a:solidFill>
                  <a:srgbClr val="434343"/>
                </a:solidFill>
                <a:latin typeface="Poppins"/>
                <a:ea typeface="Poppins"/>
                <a:cs typeface="Poppins"/>
                <a:sym typeface="Poppins"/>
              </a:rPr>
              <a:t>G7T3</a:t>
            </a:r>
            <a:r>
              <a:rPr lang="en-GB" sz="1800">
                <a:solidFill>
                  <a:srgbClr val="434343"/>
                </a:solidFill>
                <a:latin typeface="Poppins"/>
                <a:ea typeface="Poppins"/>
                <a:cs typeface="Poppins"/>
                <a:sym typeface="Poppins"/>
              </a:rPr>
              <a:t> — Agnes, Chantel, Ming Miao, Nicolas, Pei Yi, Yu Jie</a:t>
            </a:r>
            <a:endParaRPr sz="1800">
              <a:solidFill>
                <a:srgbClr val="434343"/>
              </a:solidFill>
              <a:latin typeface="Poppins"/>
              <a:ea typeface="Poppins"/>
              <a:cs typeface="Poppins"/>
              <a:sym typeface="Poppins"/>
            </a:endParaRPr>
          </a:p>
        </p:txBody>
      </p:sp>
      <p:pic>
        <p:nvPicPr>
          <p:cNvPr id="5" name="Audio 4">
            <a:hlinkClick r:id="" action="ppaction://media"/>
            <a:extLst>
              <a:ext uri="{FF2B5EF4-FFF2-40B4-BE49-F238E27FC236}">
                <a16:creationId xmlns:a16="http://schemas.microsoft.com/office/drawing/2014/main" id="{BA013C9D-1571-4F5C-A2A3-886F3E5A8DF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836"/>
    </mc:Choice>
    <mc:Fallback>
      <p:transition spd="slow" advTm="12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10</a:t>
            </a:fld>
            <a:endParaRPr/>
          </a:p>
        </p:txBody>
      </p:sp>
      <p:sp>
        <p:nvSpPr>
          <p:cNvPr id="120" name="Google Shape;120;p22"/>
          <p:cNvSpPr txBox="1">
            <a:spLocks noGrp="1"/>
          </p:cNvSpPr>
          <p:nvPr>
            <p:ph type="title"/>
          </p:nvPr>
        </p:nvSpPr>
        <p:spPr>
          <a:xfrm>
            <a:off x="583359" y="1210691"/>
            <a:ext cx="7701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Customer creates Review</a:t>
            </a:r>
            <a:endParaRPr sz="3400" b="1">
              <a:latin typeface="Poppins"/>
              <a:ea typeface="Poppins"/>
              <a:cs typeface="Poppins"/>
              <a:sym typeface="Poppins"/>
            </a:endParaRPr>
          </a:p>
        </p:txBody>
      </p:sp>
      <p:pic>
        <p:nvPicPr>
          <p:cNvPr id="121" name="Google Shape;121;p22"/>
          <p:cNvPicPr preferRelativeResize="0"/>
          <p:nvPr/>
        </p:nvPicPr>
        <p:blipFill>
          <a:blip r:embed="rId5">
            <a:alphaModFix/>
          </a:blip>
          <a:stretch>
            <a:fillRect/>
          </a:stretch>
        </p:blipFill>
        <p:spPr>
          <a:xfrm>
            <a:off x="365936" y="1451600"/>
            <a:ext cx="8412150" cy="3130001"/>
          </a:xfrm>
          <a:prstGeom prst="rect">
            <a:avLst/>
          </a:prstGeom>
          <a:noFill/>
          <a:ln>
            <a:noFill/>
          </a:ln>
        </p:spPr>
      </p:pic>
      <p:pic>
        <p:nvPicPr>
          <p:cNvPr id="3" name="Audio 2">
            <a:hlinkClick r:id="" action="ppaction://media"/>
            <a:extLst>
              <a:ext uri="{FF2B5EF4-FFF2-40B4-BE49-F238E27FC236}">
                <a16:creationId xmlns:a16="http://schemas.microsoft.com/office/drawing/2014/main" id="{008E1280-C50F-45F9-A603-D25586C22CF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169"/>
    </mc:Choice>
    <mc:Fallback>
      <p:transition spd="slow" advTm="291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11</a:t>
            </a:fld>
            <a:endParaRPr/>
          </a:p>
        </p:txBody>
      </p:sp>
      <p:sp>
        <p:nvSpPr>
          <p:cNvPr id="127" name="Google Shape;127;p23"/>
          <p:cNvSpPr txBox="1">
            <a:spLocks noGrp="1"/>
          </p:cNvSpPr>
          <p:nvPr>
            <p:ph type="title"/>
          </p:nvPr>
        </p:nvSpPr>
        <p:spPr>
          <a:xfrm>
            <a:off x="340446" y="1210691"/>
            <a:ext cx="7701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Customer creates Review</a:t>
            </a:r>
            <a:endParaRPr sz="3400" b="1">
              <a:latin typeface="Poppins"/>
              <a:ea typeface="Poppins"/>
              <a:cs typeface="Poppins"/>
              <a:sym typeface="Poppins"/>
            </a:endParaRPr>
          </a:p>
        </p:txBody>
      </p:sp>
      <p:pic>
        <p:nvPicPr>
          <p:cNvPr id="1026" name="Picture 2">
            <a:extLst>
              <a:ext uri="{FF2B5EF4-FFF2-40B4-BE49-F238E27FC236}">
                <a16:creationId xmlns:a16="http://schemas.microsoft.com/office/drawing/2014/main" id="{3A31A43D-53E1-4B10-8E94-0B587863CC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871538"/>
            <a:ext cx="9144000" cy="3400425"/>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B58DD683-844B-4D10-85C9-1E1225DB81B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460"/>
    </mc:Choice>
    <mc:Fallback>
      <p:transition spd="slow" advTm="324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12</a:t>
            </a:fld>
            <a:endParaRPr/>
          </a:p>
        </p:txBody>
      </p:sp>
      <p:sp>
        <p:nvSpPr>
          <p:cNvPr id="134" name="Google Shape;134;p24"/>
          <p:cNvSpPr txBox="1">
            <a:spLocks noGrp="1"/>
          </p:cNvSpPr>
          <p:nvPr>
            <p:ph type="title"/>
          </p:nvPr>
        </p:nvSpPr>
        <p:spPr>
          <a:xfrm>
            <a:off x="576334" y="483529"/>
            <a:ext cx="7701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Microservices</a:t>
            </a:r>
            <a:endParaRPr sz="3400" b="1">
              <a:latin typeface="Poppins"/>
              <a:ea typeface="Poppins"/>
              <a:cs typeface="Poppins"/>
              <a:sym typeface="Poppins"/>
            </a:endParaRPr>
          </a:p>
        </p:txBody>
      </p:sp>
      <p:graphicFrame>
        <p:nvGraphicFramePr>
          <p:cNvPr id="135" name="Google Shape;135;p24"/>
          <p:cNvGraphicFramePr/>
          <p:nvPr/>
        </p:nvGraphicFramePr>
        <p:xfrm>
          <a:off x="659188" y="1326200"/>
          <a:ext cx="7813225" cy="3337025"/>
        </p:xfrm>
        <a:graphic>
          <a:graphicData uri="http://schemas.openxmlformats.org/drawingml/2006/table">
            <a:tbl>
              <a:tblPr>
                <a:noFill/>
                <a:tableStyleId>{1A7884A0-E9C5-49B1-AF06-3644BE88572F}</a:tableStyleId>
              </a:tblPr>
              <a:tblGrid>
                <a:gridCol w="1114650">
                  <a:extLst>
                    <a:ext uri="{9D8B030D-6E8A-4147-A177-3AD203B41FA5}">
                      <a16:colId xmlns:a16="http://schemas.microsoft.com/office/drawing/2014/main" val="20000"/>
                    </a:ext>
                  </a:extLst>
                </a:gridCol>
                <a:gridCol w="1342900">
                  <a:extLst>
                    <a:ext uri="{9D8B030D-6E8A-4147-A177-3AD203B41FA5}">
                      <a16:colId xmlns:a16="http://schemas.microsoft.com/office/drawing/2014/main" val="20001"/>
                    </a:ext>
                  </a:extLst>
                </a:gridCol>
                <a:gridCol w="2230400">
                  <a:extLst>
                    <a:ext uri="{9D8B030D-6E8A-4147-A177-3AD203B41FA5}">
                      <a16:colId xmlns:a16="http://schemas.microsoft.com/office/drawing/2014/main" val="20002"/>
                    </a:ext>
                  </a:extLst>
                </a:gridCol>
                <a:gridCol w="1613650">
                  <a:extLst>
                    <a:ext uri="{9D8B030D-6E8A-4147-A177-3AD203B41FA5}">
                      <a16:colId xmlns:a16="http://schemas.microsoft.com/office/drawing/2014/main" val="20003"/>
                    </a:ext>
                  </a:extLst>
                </a:gridCol>
                <a:gridCol w="1511625">
                  <a:extLst>
                    <a:ext uri="{9D8B030D-6E8A-4147-A177-3AD203B41FA5}">
                      <a16:colId xmlns:a16="http://schemas.microsoft.com/office/drawing/2014/main" val="20004"/>
                    </a:ext>
                  </a:extLst>
                </a:gridCol>
              </a:tblGrid>
              <a:tr h="808950">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Service Name</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Description of the functionality</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Operational information (e.g., HTTP URL or AMQP exchange type and  keys, if any) </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Input (if any)</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Output (if any)</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extLst>
                  <a:ext uri="{0D108BD9-81ED-4DB2-BD59-A6C34878D82A}">
                    <a16:rowId xmlns:a16="http://schemas.microsoft.com/office/drawing/2014/main" val="10000"/>
                  </a:ext>
                </a:extLst>
              </a:tr>
              <a:tr h="1140875">
                <a:tc>
                  <a:txBody>
                    <a:bodyPr/>
                    <a:lstStyle/>
                    <a:p>
                      <a:pPr marL="0" lvl="0" indent="0" algn="l" rtl="0">
                        <a:spcBef>
                          <a:spcPts val="0"/>
                        </a:spcBef>
                        <a:spcAft>
                          <a:spcPts val="0"/>
                        </a:spcAft>
                        <a:buNone/>
                      </a:pPr>
                      <a:r>
                        <a:rPr lang="en-GB" sz="1100">
                          <a:solidFill>
                            <a:srgbClr val="434343"/>
                          </a:solidFill>
                          <a:latin typeface="Montserrat"/>
                          <a:ea typeface="Montserrat"/>
                          <a:cs typeface="Montserrat"/>
                          <a:sym typeface="Montserrat"/>
                        </a:rPr>
                        <a:t>Booking</a:t>
                      </a:r>
                      <a:endParaRPr sz="1100">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Get a list of available  bookings </a:t>
                      </a: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[GET] </a:t>
                      </a:r>
                      <a:r>
                        <a:rPr lang="en-GB" sz="1050">
                          <a:solidFill>
                            <a:srgbClr val="CE9178"/>
                          </a:solidFill>
                          <a:latin typeface="Montserrat"/>
                          <a:ea typeface="Montserrat"/>
                          <a:cs typeface="Montserrat"/>
                          <a:sym typeface="Montserrat"/>
                        </a:rPr>
                        <a:t>/booking/&lt;string:customer_mobile&gt;</a:t>
                      </a:r>
                      <a:endParaRPr sz="1050">
                        <a:solidFill>
                          <a:srgbClr val="CE9178"/>
                        </a:solidFill>
                        <a:latin typeface="Montserrat"/>
                        <a:ea typeface="Montserrat"/>
                        <a:cs typeface="Montserrat"/>
                        <a:sym typeface="Montserrat"/>
                      </a:endParaRPr>
                    </a:p>
                    <a:p>
                      <a:pPr marL="0" lvl="0" indent="0" algn="l" rtl="0">
                        <a:spcBef>
                          <a:spcPts val="0"/>
                        </a:spcBef>
                        <a:spcAft>
                          <a:spcPts val="0"/>
                        </a:spcAft>
                        <a:buNone/>
                      </a:pPr>
                      <a:endParaRPr sz="1100">
                        <a:latin typeface="Montserrat"/>
                        <a:ea typeface="Montserrat"/>
                        <a:cs typeface="Montserrat"/>
                        <a:sym typeface="Montserrat"/>
                      </a:endParaRPr>
                    </a:p>
                    <a:p>
                      <a:pPr marL="0" lvl="0" indent="0" algn="l" rtl="0">
                        <a:spcBef>
                          <a:spcPts val="0"/>
                        </a:spcBef>
                        <a:spcAft>
                          <a:spcPts val="0"/>
                        </a:spcAft>
                        <a:buNone/>
                      </a:pP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none</a:t>
                      </a: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{booking_id, provider_name, bookingDate,booking_time,booking_price} </a:t>
                      </a: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extLst>
                  <a:ext uri="{0D108BD9-81ED-4DB2-BD59-A6C34878D82A}">
                    <a16:rowId xmlns:a16="http://schemas.microsoft.com/office/drawing/2014/main" val="10001"/>
                  </a:ext>
                </a:extLst>
              </a:tr>
              <a:tr h="687125">
                <a:tc>
                  <a:txBody>
                    <a:bodyPr/>
                    <a:lstStyle/>
                    <a:p>
                      <a:pPr marL="0" lvl="0" indent="0" algn="l" rtl="0">
                        <a:spcBef>
                          <a:spcPts val="0"/>
                        </a:spcBef>
                        <a:spcAft>
                          <a:spcPts val="0"/>
                        </a:spcAft>
                        <a:buNone/>
                      </a:pPr>
                      <a:r>
                        <a:rPr lang="en-GB" sz="1100">
                          <a:solidFill>
                            <a:srgbClr val="434343"/>
                          </a:solidFill>
                          <a:latin typeface="Montserrat"/>
                          <a:ea typeface="Montserrat"/>
                          <a:cs typeface="Montserrat"/>
                          <a:sym typeface="Montserrat"/>
                        </a:rPr>
                        <a:t>Customer</a:t>
                      </a:r>
                      <a:endParaRPr sz="1100">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Create review</a:t>
                      </a: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[GET]</a:t>
                      </a:r>
                      <a:r>
                        <a:rPr lang="en-GB" sz="1050">
                          <a:solidFill>
                            <a:srgbClr val="CE9178"/>
                          </a:solidFill>
                          <a:latin typeface="Montserrat"/>
                          <a:ea typeface="Montserrat"/>
                          <a:cs typeface="Montserrat"/>
                          <a:sym typeface="Montserrat"/>
                        </a:rPr>
                        <a:t>/customer_amqp/login/&lt;string:customerMobile&gt;</a:t>
                      </a:r>
                      <a:endParaRPr sz="1050">
                        <a:solidFill>
                          <a:srgbClr val="CE9178"/>
                        </a:solidFill>
                        <a:latin typeface="Montserrat"/>
                        <a:ea typeface="Montserrat"/>
                        <a:cs typeface="Montserrat"/>
                        <a:sym typeface="Montserrat"/>
                      </a:endParaRPr>
                    </a:p>
                    <a:p>
                      <a:pPr marL="0" lvl="0" indent="0" algn="l" rtl="0">
                        <a:spcBef>
                          <a:spcPts val="0"/>
                        </a:spcBef>
                        <a:spcAft>
                          <a:spcPts val="0"/>
                        </a:spcAft>
                        <a:buNone/>
                      </a:pP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{customerMobile}</a:t>
                      </a:r>
                      <a:endParaRPr sz="1100">
                        <a:latin typeface="Montserrat"/>
                        <a:ea typeface="Montserrat"/>
                        <a:cs typeface="Montserrat"/>
                        <a:sym typeface="Montserrat"/>
                      </a:endParaRPr>
                    </a:p>
                    <a:p>
                      <a:pPr marL="0" lvl="0" indent="0" algn="l" rtl="0">
                        <a:spcBef>
                          <a:spcPts val="0"/>
                        </a:spcBef>
                        <a:spcAft>
                          <a:spcPts val="0"/>
                        </a:spcAft>
                        <a:buNone/>
                      </a:pP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extLst>
                  <a:ext uri="{0D108BD9-81ED-4DB2-BD59-A6C34878D82A}">
                    <a16:rowId xmlns:a16="http://schemas.microsoft.com/office/drawing/2014/main" val="10002"/>
                  </a:ext>
                </a:extLst>
              </a:tr>
              <a:tr h="700075">
                <a:tc>
                  <a:txBody>
                    <a:bodyPr/>
                    <a:lstStyle/>
                    <a:p>
                      <a:pPr marL="0" lvl="0" indent="0" algn="l" rtl="0">
                        <a:spcBef>
                          <a:spcPts val="0"/>
                        </a:spcBef>
                        <a:spcAft>
                          <a:spcPts val="0"/>
                        </a:spcAft>
                        <a:buNone/>
                      </a:pPr>
                      <a:r>
                        <a:rPr lang="en-GB" sz="1100">
                          <a:solidFill>
                            <a:srgbClr val="434343"/>
                          </a:solidFill>
                          <a:latin typeface="Montserrat"/>
                          <a:ea typeface="Montserrat"/>
                          <a:cs typeface="Montserrat"/>
                          <a:sym typeface="Montserrat"/>
                        </a:rPr>
                        <a:t>Review</a:t>
                      </a:r>
                      <a:endParaRPr sz="1100">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Get a list of available  bookings </a:t>
                      </a:r>
                      <a:endParaRPr sz="1100">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[POST]</a:t>
                      </a:r>
                      <a:r>
                        <a:rPr lang="en-GB" sz="1050">
                          <a:solidFill>
                            <a:srgbClr val="CE9178"/>
                          </a:solidFill>
                          <a:latin typeface="Montserrat"/>
                          <a:ea typeface="Montserrat"/>
                          <a:cs typeface="Montserrat"/>
                          <a:sym typeface="Montserrat"/>
                        </a:rPr>
                        <a:t>/review/&lt;string:booking_id&gt;</a:t>
                      </a:r>
                      <a:endParaRPr sz="1050">
                        <a:solidFill>
                          <a:srgbClr val="CE9178"/>
                        </a:solidFill>
                        <a:latin typeface="Montserrat"/>
                        <a:ea typeface="Montserrat"/>
                        <a:cs typeface="Montserrat"/>
                        <a:sym typeface="Montserrat"/>
                      </a:endParaRPr>
                    </a:p>
                    <a:p>
                      <a:pPr marL="0" lvl="0" indent="0" algn="l" rtl="0">
                        <a:spcBef>
                          <a:spcPts val="0"/>
                        </a:spcBef>
                        <a:spcAft>
                          <a:spcPts val="0"/>
                        </a:spcAft>
                        <a:buNone/>
                      </a:pP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{booking_id, review_star,review_comment}</a:t>
                      </a:r>
                      <a:endParaRPr sz="1100">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endParaRPr sz="1100">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3" name="Audio 2">
            <a:hlinkClick r:id="" action="ppaction://media"/>
            <a:extLst>
              <a:ext uri="{FF2B5EF4-FFF2-40B4-BE49-F238E27FC236}">
                <a16:creationId xmlns:a16="http://schemas.microsoft.com/office/drawing/2014/main" id="{401845B5-040C-40CA-A2EE-6550FCF007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051"/>
    </mc:Choice>
    <mc:Fallback>
      <p:transition spd="slow" advTm="180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13</a:t>
            </a:fld>
            <a:endParaRPr/>
          </a:p>
        </p:txBody>
      </p:sp>
      <p:pic>
        <p:nvPicPr>
          <p:cNvPr id="141" name="Google Shape;141;p25"/>
          <p:cNvPicPr preferRelativeResize="0"/>
          <p:nvPr/>
        </p:nvPicPr>
        <p:blipFill rotWithShape="1">
          <a:blip r:embed="rId5">
            <a:alphaModFix/>
          </a:blip>
          <a:srcRect b="11504"/>
          <a:stretch/>
        </p:blipFill>
        <p:spPr>
          <a:xfrm>
            <a:off x="639298" y="861041"/>
            <a:ext cx="7843155" cy="3836125"/>
          </a:xfrm>
          <a:prstGeom prst="rect">
            <a:avLst/>
          </a:prstGeom>
          <a:noFill/>
          <a:ln>
            <a:noFill/>
          </a:ln>
        </p:spPr>
      </p:pic>
      <p:sp>
        <p:nvSpPr>
          <p:cNvPr id="142" name="Google Shape;142;p25"/>
          <p:cNvSpPr txBox="1">
            <a:spLocks noGrp="1"/>
          </p:cNvSpPr>
          <p:nvPr>
            <p:ph type="title"/>
          </p:nvPr>
        </p:nvSpPr>
        <p:spPr>
          <a:xfrm>
            <a:off x="764807" y="757425"/>
            <a:ext cx="7701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Customer makes Payment</a:t>
            </a:r>
            <a:endParaRPr sz="3400" b="1">
              <a:latin typeface="Poppins"/>
              <a:ea typeface="Poppins"/>
              <a:cs typeface="Poppins"/>
              <a:sym typeface="Poppins"/>
            </a:endParaRPr>
          </a:p>
        </p:txBody>
      </p:sp>
      <p:sp>
        <p:nvSpPr>
          <p:cNvPr id="3" name="TextBox 2">
            <a:extLst>
              <a:ext uri="{FF2B5EF4-FFF2-40B4-BE49-F238E27FC236}">
                <a16:creationId xmlns:a16="http://schemas.microsoft.com/office/drawing/2014/main" id="{77CCD3FD-4793-4B2F-A8BF-C7A46D95C063}"/>
              </a:ext>
            </a:extLst>
          </p:cNvPr>
          <p:cNvSpPr txBox="1"/>
          <p:nvPr/>
        </p:nvSpPr>
        <p:spPr>
          <a:xfrm>
            <a:off x="1096990" y="1601303"/>
            <a:ext cx="1970674" cy="430887"/>
          </a:xfrm>
          <a:prstGeom prst="rect">
            <a:avLst/>
          </a:prstGeom>
          <a:solidFill>
            <a:schemeClr val="bg1"/>
          </a:solidFill>
        </p:spPr>
        <p:txBody>
          <a:bodyPr wrap="square" rtlCol="0">
            <a:spAutoFit/>
          </a:bodyPr>
          <a:lstStyle/>
          <a:p>
            <a:r>
              <a:rPr lang="en-US" sz="1050" dirty="0"/>
              <a:t>2. Select Booking</a:t>
            </a:r>
          </a:p>
          <a:p>
            <a:r>
              <a:rPr lang="en-US" sz="1050" dirty="0"/>
              <a:t>5. Make Payment</a:t>
            </a:r>
          </a:p>
        </p:txBody>
      </p:sp>
      <p:sp>
        <p:nvSpPr>
          <p:cNvPr id="7" name="TextBox 6">
            <a:extLst>
              <a:ext uri="{FF2B5EF4-FFF2-40B4-BE49-F238E27FC236}">
                <a16:creationId xmlns:a16="http://schemas.microsoft.com/office/drawing/2014/main" id="{B1D567F3-28E0-4B14-8ED8-644AC421175C}"/>
              </a:ext>
            </a:extLst>
          </p:cNvPr>
          <p:cNvSpPr txBox="1"/>
          <p:nvPr/>
        </p:nvSpPr>
        <p:spPr>
          <a:xfrm>
            <a:off x="4415378" y="2317834"/>
            <a:ext cx="1970674" cy="415498"/>
          </a:xfrm>
          <a:prstGeom prst="rect">
            <a:avLst/>
          </a:prstGeom>
          <a:solidFill>
            <a:schemeClr val="bg1"/>
          </a:solidFill>
        </p:spPr>
        <p:txBody>
          <a:bodyPr wrap="square" rtlCol="0">
            <a:spAutoFit/>
          </a:bodyPr>
          <a:lstStyle/>
          <a:p>
            <a:r>
              <a:rPr lang="en-US" sz="1050" dirty="0"/>
              <a:t>1. Retrieve All Bookings</a:t>
            </a:r>
          </a:p>
          <a:p>
            <a:r>
              <a:rPr lang="en-US" sz="1050" dirty="0"/>
              <a:t>4. Selected booking info</a:t>
            </a:r>
          </a:p>
        </p:txBody>
      </p:sp>
      <p:sp>
        <p:nvSpPr>
          <p:cNvPr id="10" name="TextBox 9">
            <a:extLst>
              <a:ext uri="{FF2B5EF4-FFF2-40B4-BE49-F238E27FC236}">
                <a16:creationId xmlns:a16="http://schemas.microsoft.com/office/drawing/2014/main" id="{D70B7E30-9C84-4909-B6E4-CBE9CF090BF4}"/>
              </a:ext>
            </a:extLst>
          </p:cNvPr>
          <p:cNvSpPr txBox="1"/>
          <p:nvPr/>
        </p:nvSpPr>
        <p:spPr>
          <a:xfrm>
            <a:off x="4415378" y="1464810"/>
            <a:ext cx="1970674" cy="577081"/>
          </a:xfrm>
          <a:prstGeom prst="rect">
            <a:avLst/>
          </a:prstGeom>
          <a:solidFill>
            <a:schemeClr val="bg1"/>
          </a:solidFill>
        </p:spPr>
        <p:txBody>
          <a:bodyPr wrap="square" rtlCol="0">
            <a:spAutoFit/>
          </a:bodyPr>
          <a:lstStyle/>
          <a:p>
            <a:r>
              <a:rPr lang="en-US" sz="1050" dirty="0"/>
              <a:t>3. Retrieve selected booking info</a:t>
            </a:r>
          </a:p>
          <a:p>
            <a:r>
              <a:rPr lang="en-US" sz="1050" dirty="0"/>
              <a:t>5. Update Booking Pay Status</a:t>
            </a:r>
          </a:p>
        </p:txBody>
      </p:sp>
      <p:sp>
        <p:nvSpPr>
          <p:cNvPr id="11" name="TextBox 10">
            <a:extLst>
              <a:ext uri="{FF2B5EF4-FFF2-40B4-BE49-F238E27FC236}">
                <a16:creationId xmlns:a16="http://schemas.microsoft.com/office/drawing/2014/main" id="{DB007FDD-1123-4C63-9DDE-32FD0A21B746}"/>
              </a:ext>
            </a:extLst>
          </p:cNvPr>
          <p:cNvSpPr txBox="1"/>
          <p:nvPr/>
        </p:nvSpPr>
        <p:spPr>
          <a:xfrm>
            <a:off x="1627933" y="3111311"/>
            <a:ext cx="1970674" cy="415498"/>
          </a:xfrm>
          <a:prstGeom prst="rect">
            <a:avLst/>
          </a:prstGeom>
          <a:solidFill>
            <a:schemeClr val="bg1"/>
          </a:solidFill>
        </p:spPr>
        <p:txBody>
          <a:bodyPr wrap="square" rtlCol="0">
            <a:spAutoFit/>
          </a:bodyPr>
          <a:lstStyle/>
          <a:p>
            <a:r>
              <a:rPr lang="en-US" sz="1050" dirty="0"/>
              <a:t>5. External Payment services received payment</a:t>
            </a:r>
          </a:p>
        </p:txBody>
      </p:sp>
      <p:sp>
        <p:nvSpPr>
          <p:cNvPr id="12" name="TextBox 11">
            <a:extLst>
              <a:ext uri="{FF2B5EF4-FFF2-40B4-BE49-F238E27FC236}">
                <a16:creationId xmlns:a16="http://schemas.microsoft.com/office/drawing/2014/main" id="{0803A719-689E-4FB1-87B3-423025C07D5E}"/>
              </a:ext>
            </a:extLst>
          </p:cNvPr>
          <p:cNvSpPr txBox="1"/>
          <p:nvPr/>
        </p:nvSpPr>
        <p:spPr>
          <a:xfrm>
            <a:off x="3825442" y="3093968"/>
            <a:ext cx="1970674" cy="253916"/>
          </a:xfrm>
          <a:prstGeom prst="rect">
            <a:avLst/>
          </a:prstGeom>
          <a:solidFill>
            <a:schemeClr val="bg1"/>
          </a:solidFill>
        </p:spPr>
        <p:txBody>
          <a:bodyPr wrap="square" rtlCol="0">
            <a:spAutoFit/>
          </a:bodyPr>
          <a:lstStyle/>
          <a:p>
            <a:r>
              <a:rPr lang="en-US" sz="1050" dirty="0"/>
              <a:t>6. Payment Status</a:t>
            </a:r>
          </a:p>
        </p:txBody>
      </p:sp>
      <p:sp>
        <p:nvSpPr>
          <p:cNvPr id="13" name="TextBox 12">
            <a:extLst>
              <a:ext uri="{FF2B5EF4-FFF2-40B4-BE49-F238E27FC236}">
                <a16:creationId xmlns:a16="http://schemas.microsoft.com/office/drawing/2014/main" id="{86BEE132-9375-4B4D-9E56-9D44408B5796}"/>
              </a:ext>
            </a:extLst>
          </p:cNvPr>
          <p:cNvSpPr txBox="1"/>
          <p:nvPr/>
        </p:nvSpPr>
        <p:spPr>
          <a:xfrm>
            <a:off x="1067498" y="2363452"/>
            <a:ext cx="1970674" cy="253916"/>
          </a:xfrm>
          <a:prstGeom prst="rect">
            <a:avLst/>
          </a:prstGeom>
          <a:solidFill>
            <a:schemeClr val="bg1"/>
          </a:solidFill>
        </p:spPr>
        <p:txBody>
          <a:bodyPr wrap="square" rtlCol="0">
            <a:spAutoFit/>
          </a:bodyPr>
          <a:lstStyle/>
          <a:p>
            <a:endParaRPr lang="en-US" sz="1050" dirty="0"/>
          </a:p>
        </p:txBody>
      </p:sp>
      <p:pic>
        <p:nvPicPr>
          <p:cNvPr id="8" name="Audio 7">
            <a:hlinkClick r:id="" action="ppaction://media"/>
            <a:extLst>
              <a:ext uri="{FF2B5EF4-FFF2-40B4-BE49-F238E27FC236}">
                <a16:creationId xmlns:a16="http://schemas.microsoft.com/office/drawing/2014/main" id="{C6E2D9D3-C230-46D6-AE39-D2D8A917D5F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2042"/>
    </mc:Choice>
    <mc:Fallback>
      <p:transition spd="slow" advTm="52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14</a:t>
            </a:fld>
            <a:endParaRPr/>
          </a:p>
        </p:txBody>
      </p:sp>
      <p:sp>
        <p:nvSpPr>
          <p:cNvPr id="148" name="Google Shape;148;p26"/>
          <p:cNvSpPr txBox="1">
            <a:spLocks noGrp="1"/>
          </p:cNvSpPr>
          <p:nvPr>
            <p:ph type="title"/>
          </p:nvPr>
        </p:nvSpPr>
        <p:spPr>
          <a:xfrm>
            <a:off x="646638" y="807885"/>
            <a:ext cx="76785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Microservices</a:t>
            </a:r>
            <a:endParaRPr sz="3400" b="1">
              <a:latin typeface="Poppins"/>
              <a:ea typeface="Poppins"/>
              <a:cs typeface="Poppins"/>
              <a:sym typeface="Poppins"/>
            </a:endParaRPr>
          </a:p>
        </p:txBody>
      </p:sp>
      <p:graphicFrame>
        <p:nvGraphicFramePr>
          <p:cNvPr id="149" name="Google Shape;149;p26"/>
          <p:cNvGraphicFramePr/>
          <p:nvPr/>
        </p:nvGraphicFramePr>
        <p:xfrm>
          <a:off x="782475" y="1579485"/>
          <a:ext cx="7536150" cy="2690575"/>
        </p:xfrm>
        <a:graphic>
          <a:graphicData uri="http://schemas.openxmlformats.org/drawingml/2006/table">
            <a:tbl>
              <a:tblPr>
                <a:noFill/>
                <a:tableStyleId>{1A7884A0-E9C5-49B1-AF06-3644BE88572F}</a:tableStyleId>
              </a:tblPr>
              <a:tblGrid>
                <a:gridCol w="1075125">
                  <a:extLst>
                    <a:ext uri="{9D8B030D-6E8A-4147-A177-3AD203B41FA5}">
                      <a16:colId xmlns:a16="http://schemas.microsoft.com/office/drawing/2014/main" val="20000"/>
                    </a:ext>
                  </a:extLst>
                </a:gridCol>
                <a:gridCol w="1295275">
                  <a:extLst>
                    <a:ext uri="{9D8B030D-6E8A-4147-A177-3AD203B41FA5}">
                      <a16:colId xmlns:a16="http://schemas.microsoft.com/office/drawing/2014/main" val="20001"/>
                    </a:ext>
                  </a:extLst>
                </a:gridCol>
                <a:gridCol w="2151300">
                  <a:extLst>
                    <a:ext uri="{9D8B030D-6E8A-4147-A177-3AD203B41FA5}">
                      <a16:colId xmlns:a16="http://schemas.microsoft.com/office/drawing/2014/main" val="20002"/>
                    </a:ext>
                  </a:extLst>
                </a:gridCol>
                <a:gridCol w="1265575">
                  <a:extLst>
                    <a:ext uri="{9D8B030D-6E8A-4147-A177-3AD203B41FA5}">
                      <a16:colId xmlns:a16="http://schemas.microsoft.com/office/drawing/2014/main" val="20003"/>
                    </a:ext>
                  </a:extLst>
                </a:gridCol>
                <a:gridCol w="1748875">
                  <a:extLst>
                    <a:ext uri="{9D8B030D-6E8A-4147-A177-3AD203B41FA5}">
                      <a16:colId xmlns:a16="http://schemas.microsoft.com/office/drawing/2014/main" val="20004"/>
                    </a:ext>
                  </a:extLst>
                </a:gridCol>
              </a:tblGrid>
              <a:tr h="924075">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Service Name</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Description of the functionality</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Operational information (e.g., HTTP URL or AMQP exchange type and  keys, if any) </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Input (if any)</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Output (if any)</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0"/>
                  </a:ext>
                </a:extLst>
              </a:tr>
              <a:tr h="883250">
                <a:tc>
                  <a:txBody>
                    <a:bodyPr/>
                    <a:lstStyle/>
                    <a:p>
                      <a:pPr marL="0" lvl="0" indent="0" algn="ctr" rtl="0">
                        <a:spcBef>
                          <a:spcPts val="0"/>
                        </a:spcBef>
                        <a:spcAft>
                          <a:spcPts val="0"/>
                        </a:spcAft>
                        <a:buNone/>
                      </a:pPr>
                      <a:r>
                        <a:rPr lang="en-GB" sz="1100">
                          <a:solidFill>
                            <a:srgbClr val="434343"/>
                          </a:solidFill>
                          <a:latin typeface="Montserrat"/>
                          <a:ea typeface="Montserrat"/>
                          <a:cs typeface="Montserrat"/>
                          <a:sym typeface="Montserrat"/>
                        </a:rPr>
                        <a:t>Customer</a:t>
                      </a:r>
                      <a:endParaRPr sz="1100">
                        <a:solidFill>
                          <a:srgbClr val="434343"/>
                        </a:solidFill>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100">
                          <a:latin typeface="Montserrat"/>
                          <a:ea typeface="Montserrat"/>
                          <a:cs typeface="Montserrat"/>
                          <a:sym typeface="Montserrat"/>
                        </a:rPr>
                        <a:t>Update booking status</a:t>
                      </a:r>
                      <a:endParaRPr sz="1100">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100">
                          <a:latin typeface="Montserrat"/>
                          <a:ea typeface="Montserrat"/>
                          <a:cs typeface="Montserrat"/>
                          <a:sym typeface="Montserrat"/>
                        </a:rPr>
                        <a:t>[Post]</a:t>
                      </a:r>
                      <a:r>
                        <a:rPr lang="en-GB" sz="1050">
                          <a:solidFill>
                            <a:srgbClr val="CE9178"/>
                          </a:solidFill>
                          <a:latin typeface="Montserrat"/>
                          <a:ea typeface="Montserrat"/>
                          <a:cs typeface="Montserrat"/>
                          <a:sym typeface="Montserrat"/>
                        </a:rPr>
                        <a:t>/payment/&lt;string:payment_id&gt;</a:t>
                      </a:r>
                      <a:endParaRPr sz="1100">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100">
                          <a:latin typeface="Montserrat"/>
                          <a:ea typeface="Montserrat"/>
                          <a:cs typeface="Montserrat"/>
                          <a:sym typeface="Montserrat"/>
                        </a:rPr>
                        <a:t>{booking_id}</a:t>
                      </a:r>
                      <a:endParaRPr sz="1100">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100">
                          <a:latin typeface="Montserrat"/>
                          <a:ea typeface="Montserrat"/>
                          <a:cs typeface="Montserrat"/>
                          <a:sym typeface="Montserrat"/>
                        </a:rPr>
                        <a:t>{booking_id, provider_name, bookingDate,booking_time,booking_price} </a:t>
                      </a:r>
                      <a:endParaRPr sz="1100">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1"/>
                  </a:ext>
                </a:extLst>
              </a:tr>
              <a:tr h="883250">
                <a:tc>
                  <a:txBody>
                    <a:bodyPr/>
                    <a:lstStyle/>
                    <a:p>
                      <a:pPr marL="0" lvl="0" indent="0" algn="ctr" rtl="0">
                        <a:spcBef>
                          <a:spcPts val="0"/>
                        </a:spcBef>
                        <a:spcAft>
                          <a:spcPts val="0"/>
                        </a:spcAft>
                        <a:buNone/>
                      </a:pPr>
                      <a:r>
                        <a:rPr lang="en-GB" sz="1100">
                          <a:solidFill>
                            <a:srgbClr val="434343"/>
                          </a:solidFill>
                          <a:latin typeface="Montserrat"/>
                          <a:ea typeface="Montserrat"/>
                          <a:cs typeface="Montserrat"/>
                          <a:sym typeface="Montserrat"/>
                        </a:rPr>
                        <a:t>Stripe Payment API</a:t>
                      </a:r>
                      <a:endParaRPr sz="1100">
                        <a:solidFill>
                          <a:srgbClr val="434343"/>
                        </a:solidFill>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100">
                          <a:latin typeface="Montserrat"/>
                          <a:ea typeface="Montserrat"/>
                          <a:cs typeface="Montserrat"/>
                          <a:sym typeface="Montserrat"/>
                        </a:rPr>
                        <a:t>Validating payments</a:t>
                      </a:r>
                      <a:endParaRPr sz="1100">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100">
                          <a:latin typeface="Montserrat"/>
                          <a:ea typeface="Montserrat"/>
                          <a:cs typeface="Montserrat"/>
                          <a:sym typeface="Montserrat"/>
                        </a:rPr>
                        <a:t>Charge.php will POST to the Stripe’s DB</a:t>
                      </a:r>
                      <a:endParaRPr sz="1100">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100">
                          <a:latin typeface="Montserrat"/>
                          <a:ea typeface="Montserrat"/>
                          <a:cs typeface="Montserrat"/>
                          <a:sym typeface="Montserrat"/>
                        </a:rPr>
                        <a:t>{First_name, Last_name, Card_details}</a:t>
                      </a:r>
                      <a:endParaRPr sz="1100">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100">
                          <a:latin typeface="Montserrat"/>
                          <a:ea typeface="Montserrat"/>
                          <a:cs typeface="Montserrat"/>
                          <a:sym typeface="Montserrat"/>
                        </a:rPr>
                        <a:t>Successful status</a:t>
                      </a:r>
                      <a:endParaRPr sz="1100">
                        <a:latin typeface="Montserrat"/>
                        <a:ea typeface="Montserrat"/>
                        <a:cs typeface="Montserrat"/>
                        <a:sym typeface="Montserrat"/>
                      </a:endParaRPr>
                    </a:p>
                  </a:txBody>
                  <a:tcPr marL="68575" marR="68575" marT="0" marB="0" anchor="ctr">
                    <a:lnL w="9525" cap="flat" cmpd="sng">
                      <a:solidFill>
                        <a:srgbClr val="B7B7B7"/>
                      </a:solidFill>
                      <a:prstDash val="solid"/>
                      <a:round/>
                      <a:headEnd type="none" w="sm" len="sm"/>
                      <a:tailEnd type="none" w="sm" len="sm"/>
                    </a:lnL>
                    <a:lnR w="9525" cap="flat" cmpd="sng">
                      <a:solidFill>
                        <a:srgbClr val="B7B7B7"/>
                      </a:solidFill>
                      <a:prstDash val="solid"/>
                      <a:round/>
                      <a:headEnd type="none" w="sm" len="sm"/>
                      <a:tailEnd type="none" w="sm" len="sm"/>
                    </a:lnR>
                    <a:lnT w="9525" cap="flat" cmpd="sng">
                      <a:solidFill>
                        <a:srgbClr val="B7B7B7"/>
                      </a:solidFill>
                      <a:prstDash val="solid"/>
                      <a:round/>
                      <a:headEnd type="none" w="sm" len="sm"/>
                      <a:tailEnd type="none" w="sm" len="sm"/>
                    </a:lnT>
                    <a:lnB w="9525" cap="flat" cmpd="sng">
                      <a:solidFill>
                        <a:srgbClr val="B7B7B7"/>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3" name="Audio 2">
            <a:hlinkClick r:id="" action="ppaction://media"/>
            <a:extLst>
              <a:ext uri="{FF2B5EF4-FFF2-40B4-BE49-F238E27FC236}">
                <a16:creationId xmlns:a16="http://schemas.microsoft.com/office/drawing/2014/main" id="{8285D016-789C-486A-9FD2-2CED9239C82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522"/>
    </mc:Choice>
    <mc:Fallback>
      <p:transition spd="slow" advTm="255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5840229-C6C3-4630-8B24-FCFFA961BF5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15</a:t>
            </a:fld>
            <a:endParaRPr lang="en-GB"/>
          </a:p>
        </p:txBody>
      </p:sp>
      <p:pic>
        <p:nvPicPr>
          <p:cNvPr id="8" name="Picture 7" descr="A screenshot of a computer&#10;&#10;Description automatically generated">
            <a:extLst>
              <a:ext uri="{FF2B5EF4-FFF2-40B4-BE49-F238E27FC236}">
                <a16:creationId xmlns:a16="http://schemas.microsoft.com/office/drawing/2014/main" id="{2EDA50EF-506B-45BB-A4EE-A9E8C49A35E0}"/>
              </a:ext>
            </a:extLst>
          </p:cNvPr>
          <p:cNvPicPr>
            <a:picLocks noChangeAspect="1"/>
          </p:cNvPicPr>
          <p:nvPr/>
        </p:nvPicPr>
        <p:blipFill>
          <a:blip r:embed="rId4"/>
          <a:stretch>
            <a:fillRect/>
          </a:stretch>
        </p:blipFill>
        <p:spPr>
          <a:xfrm>
            <a:off x="624348" y="314187"/>
            <a:ext cx="7895303" cy="4515126"/>
          </a:xfrm>
          <a:prstGeom prst="rect">
            <a:avLst/>
          </a:prstGeom>
        </p:spPr>
      </p:pic>
      <p:pic>
        <p:nvPicPr>
          <p:cNvPr id="10" name="Audio 9">
            <a:hlinkClick r:id="" action="ppaction://media"/>
            <a:extLst>
              <a:ext uri="{FF2B5EF4-FFF2-40B4-BE49-F238E27FC236}">
                <a16:creationId xmlns:a16="http://schemas.microsoft.com/office/drawing/2014/main" id="{F1DC5709-BA79-4E50-8618-936BBC5C59E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1723101733"/>
      </p:ext>
    </p:extLst>
  </p:cSld>
  <p:clrMapOvr>
    <a:masterClrMapping/>
  </p:clrMapOvr>
  <mc:AlternateContent xmlns:mc="http://schemas.openxmlformats.org/markup-compatibility/2006">
    <mc:Choice xmlns:p14="http://schemas.microsoft.com/office/powerpoint/2010/main" Requires="p14">
      <p:transition spd="slow" p14:dur="2000" advTm="14657"/>
    </mc:Choice>
    <mc:Fallback>
      <p:transition spd="slow" advTm="14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16</a:t>
            </a:fld>
            <a:endParaRPr/>
          </a:p>
        </p:txBody>
      </p:sp>
      <p:sp>
        <p:nvSpPr>
          <p:cNvPr id="155" name="Google Shape;155;p27"/>
          <p:cNvSpPr txBox="1">
            <a:spLocks noGrp="1"/>
          </p:cNvSpPr>
          <p:nvPr>
            <p:ph type="title"/>
          </p:nvPr>
        </p:nvSpPr>
        <p:spPr>
          <a:xfrm>
            <a:off x="599996" y="1007030"/>
            <a:ext cx="7701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Service Provider acknowledges payment</a:t>
            </a:r>
            <a:endParaRPr sz="3400" b="1">
              <a:latin typeface="Poppins"/>
              <a:ea typeface="Poppins"/>
              <a:cs typeface="Poppins"/>
              <a:sym typeface="Poppins"/>
            </a:endParaRPr>
          </a:p>
        </p:txBody>
      </p:sp>
      <p:pic>
        <p:nvPicPr>
          <p:cNvPr id="156" name="Google Shape;156;p27"/>
          <p:cNvPicPr preferRelativeResize="0"/>
          <p:nvPr/>
        </p:nvPicPr>
        <p:blipFill>
          <a:blip r:embed="rId5">
            <a:alphaModFix/>
          </a:blip>
          <a:stretch>
            <a:fillRect/>
          </a:stretch>
        </p:blipFill>
        <p:spPr>
          <a:xfrm>
            <a:off x="632113" y="1611655"/>
            <a:ext cx="7911891" cy="2943864"/>
          </a:xfrm>
          <a:prstGeom prst="rect">
            <a:avLst/>
          </a:prstGeom>
          <a:noFill/>
          <a:ln>
            <a:noFill/>
          </a:ln>
        </p:spPr>
      </p:pic>
      <p:pic>
        <p:nvPicPr>
          <p:cNvPr id="3" name="Audio 2">
            <a:hlinkClick r:id="" action="ppaction://media"/>
            <a:extLst>
              <a:ext uri="{FF2B5EF4-FFF2-40B4-BE49-F238E27FC236}">
                <a16:creationId xmlns:a16="http://schemas.microsoft.com/office/drawing/2014/main" id="{DA6BBCB1-6C56-4BAF-A8FA-B614A648E7C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0883"/>
    </mc:Choice>
    <mc:Fallback>
      <p:transition spd="slow" advTm="20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17</a:t>
            </a:fld>
            <a:endParaRPr/>
          </a:p>
        </p:txBody>
      </p:sp>
      <p:sp>
        <p:nvSpPr>
          <p:cNvPr id="162" name="Google Shape;162;p28"/>
          <p:cNvSpPr txBox="1">
            <a:spLocks noGrp="1"/>
          </p:cNvSpPr>
          <p:nvPr>
            <p:ph type="title"/>
          </p:nvPr>
        </p:nvSpPr>
        <p:spPr>
          <a:xfrm>
            <a:off x="673556" y="960569"/>
            <a:ext cx="7644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Microservices</a:t>
            </a:r>
            <a:endParaRPr sz="3400" b="1">
              <a:latin typeface="Poppins"/>
              <a:ea typeface="Poppins"/>
              <a:cs typeface="Poppins"/>
              <a:sym typeface="Poppins"/>
            </a:endParaRPr>
          </a:p>
        </p:txBody>
      </p:sp>
      <p:graphicFrame>
        <p:nvGraphicFramePr>
          <p:cNvPr id="163" name="Google Shape;163;p28"/>
          <p:cNvGraphicFramePr/>
          <p:nvPr/>
        </p:nvGraphicFramePr>
        <p:xfrm>
          <a:off x="782468" y="1743844"/>
          <a:ext cx="7536150" cy="2053900"/>
        </p:xfrm>
        <a:graphic>
          <a:graphicData uri="http://schemas.openxmlformats.org/drawingml/2006/table">
            <a:tbl>
              <a:tblPr>
                <a:noFill/>
                <a:tableStyleId>{1A7884A0-E9C5-49B1-AF06-3644BE88572F}</a:tableStyleId>
              </a:tblPr>
              <a:tblGrid>
                <a:gridCol w="1075125">
                  <a:extLst>
                    <a:ext uri="{9D8B030D-6E8A-4147-A177-3AD203B41FA5}">
                      <a16:colId xmlns:a16="http://schemas.microsoft.com/office/drawing/2014/main" val="20000"/>
                    </a:ext>
                  </a:extLst>
                </a:gridCol>
                <a:gridCol w="1295275">
                  <a:extLst>
                    <a:ext uri="{9D8B030D-6E8A-4147-A177-3AD203B41FA5}">
                      <a16:colId xmlns:a16="http://schemas.microsoft.com/office/drawing/2014/main" val="20001"/>
                    </a:ext>
                  </a:extLst>
                </a:gridCol>
                <a:gridCol w="2151300">
                  <a:extLst>
                    <a:ext uri="{9D8B030D-6E8A-4147-A177-3AD203B41FA5}">
                      <a16:colId xmlns:a16="http://schemas.microsoft.com/office/drawing/2014/main" val="20002"/>
                    </a:ext>
                  </a:extLst>
                </a:gridCol>
                <a:gridCol w="1265575">
                  <a:extLst>
                    <a:ext uri="{9D8B030D-6E8A-4147-A177-3AD203B41FA5}">
                      <a16:colId xmlns:a16="http://schemas.microsoft.com/office/drawing/2014/main" val="20003"/>
                    </a:ext>
                  </a:extLst>
                </a:gridCol>
                <a:gridCol w="1748875">
                  <a:extLst>
                    <a:ext uri="{9D8B030D-6E8A-4147-A177-3AD203B41FA5}">
                      <a16:colId xmlns:a16="http://schemas.microsoft.com/office/drawing/2014/main" val="20004"/>
                    </a:ext>
                  </a:extLst>
                </a:gridCol>
              </a:tblGrid>
              <a:tr h="935825">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Service Name</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Description of the functionality</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Operational information (e.g., HTTP URL or AMQP exchange type and  keys, if any) </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Input (if any)</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b="1">
                          <a:solidFill>
                            <a:srgbClr val="434343"/>
                          </a:solidFill>
                          <a:latin typeface="Montserrat"/>
                          <a:ea typeface="Montserrat"/>
                          <a:cs typeface="Montserrat"/>
                          <a:sym typeface="Montserrat"/>
                        </a:rPr>
                        <a:t>Output (if any)</a:t>
                      </a:r>
                      <a:endParaRPr sz="1100" b="1">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extLst>
                  <a:ext uri="{0D108BD9-81ED-4DB2-BD59-A6C34878D82A}">
                    <a16:rowId xmlns:a16="http://schemas.microsoft.com/office/drawing/2014/main" val="10000"/>
                  </a:ext>
                </a:extLst>
              </a:tr>
              <a:tr h="1118075">
                <a:tc>
                  <a:txBody>
                    <a:bodyPr/>
                    <a:lstStyle/>
                    <a:p>
                      <a:pPr marL="0" lvl="0" indent="0" algn="l" rtl="0">
                        <a:spcBef>
                          <a:spcPts val="0"/>
                        </a:spcBef>
                        <a:spcAft>
                          <a:spcPts val="0"/>
                        </a:spcAft>
                        <a:buNone/>
                      </a:pPr>
                      <a:r>
                        <a:rPr lang="en-GB" sz="1100">
                          <a:solidFill>
                            <a:srgbClr val="434343"/>
                          </a:solidFill>
                          <a:latin typeface="Montserrat"/>
                          <a:ea typeface="Montserrat"/>
                          <a:cs typeface="Montserrat"/>
                          <a:sym typeface="Montserrat"/>
                        </a:rPr>
                        <a:t>Payment</a:t>
                      </a:r>
                      <a:endParaRPr sz="1100">
                        <a:solidFill>
                          <a:srgbClr val="434343"/>
                        </a:solidFill>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sz="1100">
                          <a:solidFill>
                            <a:schemeClr val="dk1"/>
                          </a:solidFill>
                          <a:latin typeface="Montserrat"/>
                          <a:ea typeface="Montserrat"/>
                          <a:cs typeface="Montserrat"/>
                          <a:sym typeface="Montserrat"/>
                        </a:rPr>
                        <a:t>Create payment </a:t>
                      </a: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sz="1100">
                          <a:solidFill>
                            <a:schemeClr val="dk1"/>
                          </a:solidFill>
                          <a:latin typeface="Montserrat"/>
                          <a:ea typeface="Montserrat"/>
                          <a:cs typeface="Montserrat"/>
                          <a:sym typeface="Montserrat"/>
                        </a:rPr>
                        <a:t>[Get]</a:t>
                      </a:r>
                      <a:r>
                        <a:rPr lang="en-GB" sz="1050">
                          <a:solidFill>
                            <a:srgbClr val="CE9178"/>
                          </a:solidFill>
                          <a:latin typeface="Montserrat"/>
                          <a:ea typeface="Montserrat"/>
                          <a:cs typeface="Montserrat"/>
                          <a:sym typeface="Montserrat"/>
                        </a:rPr>
                        <a:t>/payment/&lt;string:payment_id&gt;</a:t>
                      </a: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GB" sz="1100">
                          <a:solidFill>
                            <a:schemeClr val="dk1"/>
                          </a:solidFill>
                          <a:latin typeface="Montserrat"/>
                          <a:ea typeface="Montserrat"/>
                          <a:cs typeface="Montserrat"/>
                          <a:sym typeface="Montserrat"/>
                        </a:rPr>
                        <a:t>{payment_id}</a:t>
                      </a: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tc>
                  <a:txBody>
                    <a:bodyPr/>
                    <a:lstStyle/>
                    <a:p>
                      <a:pPr marL="0" lvl="0" indent="0" algn="l" rtl="0">
                        <a:spcBef>
                          <a:spcPts val="0"/>
                        </a:spcBef>
                        <a:spcAft>
                          <a:spcPts val="0"/>
                        </a:spcAft>
                        <a:buNone/>
                      </a:pPr>
                      <a:r>
                        <a:rPr lang="en-GB" sz="1100">
                          <a:latin typeface="Montserrat"/>
                          <a:ea typeface="Montserrat"/>
                          <a:cs typeface="Montserrat"/>
                          <a:sym typeface="Montserrat"/>
                        </a:rPr>
                        <a:t>{</a:t>
                      </a:r>
                      <a:r>
                        <a:rPr lang="en-GB" sz="1100">
                          <a:solidFill>
                            <a:schemeClr val="dk1"/>
                          </a:solidFill>
                          <a:latin typeface="Montserrat"/>
                          <a:ea typeface="Montserrat"/>
                          <a:cs typeface="Montserrat"/>
                          <a:sym typeface="Montserrat"/>
                        </a:rPr>
                        <a:t>{booking_id, provider_name, bookingDate,booking_time,booking_price} </a:t>
                      </a:r>
                      <a:endParaRPr sz="1100">
                        <a:solidFill>
                          <a:schemeClr val="dk1"/>
                        </a:solidFill>
                        <a:latin typeface="Montserrat"/>
                        <a:ea typeface="Montserrat"/>
                        <a:cs typeface="Montserrat"/>
                        <a:sym typeface="Montserrat"/>
                      </a:endParaRPr>
                    </a:p>
                    <a:p>
                      <a:pPr marL="0" lvl="0" indent="0" algn="l" rtl="0">
                        <a:spcBef>
                          <a:spcPts val="0"/>
                        </a:spcBef>
                        <a:spcAft>
                          <a:spcPts val="0"/>
                        </a:spcAft>
                        <a:buNone/>
                      </a:pPr>
                      <a:r>
                        <a:rPr lang="en-GB" sz="1100">
                          <a:latin typeface="Montserrat"/>
                          <a:ea typeface="Montserrat"/>
                          <a:cs typeface="Montserrat"/>
                          <a:sym typeface="Montserrat"/>
                        </a:rPr>
                        <a:t> </a:t>
                      </a:r>
                      <a:endParaRPr sz="1100">
                        <a:latin typeface="Montserrat"/>
                        <a:ea typeface="Montserrat"/>
                        <a:cs typeface="Montserrat"/>
                        <a:sym typeface="Montserrat"/>
                      </a:endParaRPr>
                    </a:p>
                  </a:txBody>
                  <a:tcPr marL="68575" marR="68575" marT="0" marB="0" anchor="ctr">
                    <a:lnL w="9525" cap="flat" cmpd="sng">
                      <a:solidFill>
                        <a:srgbClr val="434343"/>
                      </a:solidFill>
                      <a:prstDash val="solid"/>
                      <a:round/>
                      <a:headEnd type="none" w="sm" len="sm"/>
                      <a:tailEnd type="none" w="sm" len="sm"/>
                    </a:lnL>
                    <a:lnR w="9525" cap="flat" cmpd="sng">
                      <a:solidFill>
                        <a:srgbClr val="434343"/>
                      </a:solidFill>
                      <a:prstDash val="solid"/>
                      <a:round/>
                      <a:headEnd type="none" w="sm" len="sm"/>
                      <a:tailEnd type="none" w="sm" len="sm"/>
                    </a:lnR>
                    <a:lnT w="9525" cap="flat" cmpd="sng">
                      <a:solidFill>
                        <a:srgbClr val="434343"/>
                      </a:solidFill>
                      <a:prstDash val="solid"/>
                      <a:round/>
                      <a:headEnd type="none" w="sm" len="sm"/>
                      <a:tailEnd type="none" w="sm" len="sm"/>
                    </a:lnT>
                    <a:lnB w="9525" cap="flat" cmpd="sng">
                      <a:solidFill>
                        <a:srgbClr val="434343"/>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pic>
        <p:nvPicPr>
          <p:cNvPr id="4" name="Audio 3">
            <a:hlinkClick r:id="" action="ppaction://media"/>
            <a:extLst>
              <a:ext uri="{FF2B5EF4-FFF2-40B4-BE49-F238E27FC236}">
                <a16:creationId xmlns:a16="http://schemas.microsoft.com/office/drawing/2014/main" id="{BED05E3C-9BFA-4D5C-9C55-3582B6F2F1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340"/>
    </mc:Choice>
    <mc:Fallback>
      <p:transition spd="slow" advTm="143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a:t>
            </a:fld>
            <a:endParaRPr/>
          </a:p>
        </p:txBody>
      </p:sp>
      <p:sp>
        <p:nvSpPr>
          <p:cNvPr id="62" name="Google Shape;62;p14"/>
          <p:cNvSpPr txBox="1">
            <a:spLocks noGrp="1"/>
          </p:cNvSpPr>
          <p:nvPr>
            <p:ph type="title"/>
          </p:nvPr>
        </p:nvSpPr>
        <p:spPr>
          <a:xfrm>
            <a:off x="782250" y="1071345"/>
            <a:ext cx="73332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800" b="1">
                <a:latin typeface="Poppins"/>
                <a:ea typeface="Poppins"/>
                <a:cs typeface="Poppins"/>
                <a:sym typeface="Poppins"/>
              </a:rPr>
              <a:t>Background of PawS System</a:t>
            </a:r>
            <a:endParaRPr sz="3800" b="1">
              <a:latin typeface="Poppins"/>
              <a:ea typeface="Poppins"/>
              <a:cs typeface="Poppins"/>
              <a:sym typeface="Poppins"/>
            </a:endParaRPr>
          </a:p>
        </p:txBody>
      </p:sp>
      <p:sp>
        <p:nvSpPr>
          <p:cNvPr id="63" name="Google Shape;63;p14"/>
          <p:cNvSpPr txBox="1">
            <a:spLocks noGrp="1"/>
          </p:cNvSpPr>
          <p:nvPr>
            <p:ph type="body" idx="1"/>
          </p:nvPr>
        </p:nvSpPr>
        <p:spPr>
          <a:xfrm>
            <a:off x="782250" y="1914045"/>
            <a:ext cx="7579500" cy="190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Poppins"/>
                <a:ea typeface="Poppins"/>
                <a:cs typeface="Poppins"/>
                <a:sym typeface="Poppins"/>
              </a:rPr>
              <a:t>PawS System aims to be a one-stop platform for all fragmented pets services app in the market. It provides the various functions not limited to </a:t>
            </a:r>
            <a:endParaRPr>
              <a:latin typeface="Poppins"/>
              <a:ea typeface="Poppins"/>
              <a:cs typeface="Poppins"/>
              <a:sym typeface="Poppins"/>
            </a:endParaRPr>
          </a:p>
          <a:p>
            <a:pPr marL="457200" lvl="0" indent="-342900" algn="l" rtl="0">
              <a:spcBef>
                <a:spcPts val="1600"/>
              </a:spcBef>
              <a:spcAft>
                <a:spcPts val="0"/>
              </a:spcAft>
              <a:buSzPts val="1800"/>
              <a:buFont typeface="Poppins"/>
              <a:buAutoNum type="arabicPeriod"/>
            </a:pPr>
            <a:r>
              <a:rPr lang="en-GB">
                <a:latin typeface="Poppins"/>
                <a:ea typeface="Poppins"/>
                <a:cs typeface="Poppins"/>
                <a:sym typeface="Poppins"/>
              </a:rPr>
              <a:t>Booking Services</a:t>
            </a:r>
            <a:endParaRPr>
              <a:latin typeface="Poppins"/>
              <a:ea typeface="Poppins"/>
              <a:cs typeface="Poppins"/>
              <a:sym typeface="Poppins"/>
            </a:endParaRPr>
          </a:p>
          <a:p>
            <a:pPr marL="457200" lvl="0" indent="-342900" algn="l" rtl="0">
              <a:spcBef>
                <a:spcPts val="0"/>
              </a:spcBef>
              <a:spcAft>
                <a:spcPts val="0"/>
              </a:spcAft>
              <a:buSzPts val="1800"/>
              <a:buFont typeface="Poppins"/>
              <a:buAutoNum type="arabicPeriod"/>
            </a:pPr>
            <a:r>
              <a:rPr lang="en-GB">
                <a:latin typeface="Poppins"/>
                <a:ea typeface="Poppins"/>
                <a:cs typeface="Poppins"/>
                <a:sym typeface="Poppins"/>
              </a:rPr>
              <a:t>Payment Service</a:t>
            </a:r>
            <a:endParaRPr>
              <a:latin typeface="Poppins"/>
              <a:ea typeface="Poppins"/>
              <a:cs typeface="Poppins"/>
              <a:sym typeface="Poppins"/>
            </a:endParaRPr>
          </a:p>
          <a:p>
            <a:pPr marL="457200" lvl="0" indent="-342900" algn="l" rtl="0">
              <a:spcBef>
                <a:spcPts val="0"/>
              </a:spcBef>
              <a:spcAft>
                <a:spcPts val="0"/>
              </a:spcAft>
              <a:buSzPts val="1800"/>
              <a:buFont typeface="Poppins"/>
              <a:buAutoNum type="arabicPeriod"/>
            </a:pPr>
            <a:r>
              <a:rPr lang="en-GB">
                <a:latin typeface="Poppins"/>
                <a:ea typeface="Poppins"/>
                <a:cs typeface="Poppins"/>
                <a:sym typeface="Poppins"/>
              </a:rPr>
              <a:t>Manage Provider Services</a:t>
            </a:r>
            <a:endParaRPr>
              <a:latin typeface="Poppins"/>
              <a:ea typeface="Poppins"/>
              <a:cs typeface="Poppins"/>
              <a:sym typeface="Poppins"/>
            </a:endParaRPr>
          </a:p>
        </p:txBody>
      </p:sp>
      <p:pic>
        <p:nvPicPr>
          <p:cNvPr id="3" name="Audio 2">
            <a:hlinkClick r:id="" action="ppaction://media"/>
            <a:extLst>
              <a:ext uri="{FF2B5EF4-FFF2-40B4-BE49-F238E27FC236}">
                <a16:creationId xmlns:a16="http://schemas.microsoft.com/office/drawing/2014/main" id="{01A582A6-A0D7-4FEF-9210-1B349CE64A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275"/>
    </mc:Choice>
    <mc:Fallback>
      <p:transition spd="slow" advTm="21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3</a:t>
            </a:fld>
            <a:endParaRPr/>
          </a:p>
        </p:txBody>
      </p:sp>
      <p:pic>
        <p:nvPicPr>
          <p:cNvPr id="69" name="Google Shape;69;p15"/>
          <p:cNvPicPr preferRelativeResize="0"/>
          <p:nvPr/>
        </p:nvPicPr>
        <p:blipFill rotWithShape="1">
          <a:blip r:embed="rId5">
            <a:alphaModFix/>
          </a:blip>
          <a:srcRect l="11186" t="23982" r="8512" b="33306"/>
          <a:stretch/>
        </p:blipFill>
        <p:spPr>
          <a:xfrm>
            <a:off x="1473325" y="1865075"/>
            <a:ext cx="5526202" cy="1653275"/>
          </a:xfrm>
          <a:prstGeom prst="rect">
            <a:avLst/>
          </a:prstGeom>
          <a:noFill/>
          <a:ln>
            <a:noFill/>
          </a:ln>
        </p:spPr>
      </p:pic>
      <p:sp>
        <p:nvSpPr>
          <p:cNvPr id="70" name="Google Shape;70;p15"/>
          <p:cNvSpPr txBox="1"/>
          <p:nvPr/>
        </p:nvSpPr>
        <p:spPr>
          <a:xfrm>
            <a:off x="922600" y="3379925"/>
            <a:ext cx="2525700" cy="964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rgbClr val="434343"/>
                </a:solidFill>
                <a:latin typeface="Poppins"/>
                <a:ea typeface="Poppins"/>
                <a:cs typeface="Poppins"/>
                <a:sym typeface="Poppins"/>
              </a:rPr>
              <a:t>Customer </a:t>
            </a:r>
            <a:endParaRPr sz="1800">
              <a:solidFill>
                <a:srgbClr val="434343"/>
              </a:solidFill>
              <a:latin typeface="Poppins"/>
              <a:ea typeface="Poppins"/>
              <a:cs typeface="Poppins"/>
              <a:sym typeface="Poppins"/>
            </a:endParaRPr>
          </a:p>
          <a:p>
            <a:pPr marL="0" lvl="0" indent="0" algn="ctr" rtl="0">
              <a:spcBef>
                <a:spcPts val="0"/>
              </a:spcBef>
              <a:spcAft>
                <a:spcPts val="0"/>
              </a:spcAft>
              <a:buNone/>
            </a:pPr>
            <a:r>
              <a:rPr lang="en-GB" sz="1800">
                <a:solidFill>
                  <a:srgbClr val="434343"/>
                </a:solidFill>
                <a:latin typeface="Poppins"/>
                <a:ea typeface="Poppins"/>
                <a:cs typeface="Poppins"/>
                <a:sym typeface="Poppins"/>
              </a:rPr>
              <a:t>(with pets)</a:t>
            </a:r>
            <a:endParaRPr sz="1800">
              <a:solidFill>
                <a:srgbClr val="434343"/>
              </a:solidFill>
              <a:latin typeface="Poppins"/>
              <a:ea typeface="Poppins"/>
              <a:cs typeface="Poppins"/>
              <a:sym typeface="Poppins"/>
            </a:endParaRPr>
          </a:p>
        </p:txBody>
      </p:sp>
      <p:sp>
        <p:nvSpPr>
          <p:cNvPr id="71" name="Google Shape;71;p15"/>
          <p:cNvSpPr txBox="1"/>
          <p:nvPr/>
        </p:nvSpPr>
        <p:spPr>
          <a:xfrm>
            <a:off x="4779575" y="3227525"/>
            <a:ext cx="2525700" cy="9645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800">
                <a:solidFill>
                  <a:srgbClr val="434343"/>
                </a:solidFill>
                <a:latin typeface="Poppins"/>
                <a:ea typeface="Poppins"/>
                <a:cs typeface="Poppins"/>
                <a:sym typeface="Poppins"/>
              </a:rPr>
              <a:t>Pet Service Provider</a:t>
            </a:r>
            <a:endParaRPr sz="1800">
              <a:solidFill>
                <a:srgbClr val="434343"/>
              </a:solidFill>
              <a:latin typeface="Poppins"/>
              <a:ea typeface="Poppins"/>
              <a:cs typeface="Poppins"/>
              <a:sym typeface="Poppins"/>
            </a:endParaRPr>
          </a:p>
        </p:txBody>
      </p:sp>
      <p:sp>
        <p:nvSpPr>
          <p:cNvPr id="72" name="Google Shape;72;p15"/>
          <p:cNvSpPr txBox="1">
            <a:spLocks noGrp="1"/>
          </p:cNvSpPr>
          <p:nvPr>
            <p:ph type="title"/>
          </p:nvPr>
        </p:nvSpPr>
        <p:spPr>
          <a:xfrm>
            <a:off x="782250" y="1147545"/>
            <a:ext cx="73332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800" b="1">
                <a:latin typeface="Poppins"/>
                <a:ea typeface="Poppins"/>
                <a:cs typeface="Poppins"/>
                <a:sym typeface="Poppins"/>
              </a:rPr>
              <a:t>Actors</a:t>
            </a:r>
            <a:endParaRPr sz="3800" b="1">
              <a:latin typeface="Poppins"/>
              <a:ea typeface="Poppins"/>
              <a:cs typeface="Poppins"/>
              <a:sym typeface="Poppins"/>
            </a:endParaRPr>
          </a:p>
        </p:txBody>
      </p:sp>
      <p:pic>
        <p:nvPicPr>
          <p:cNvPr id="3" name="Audio 2">
            <a:hlinkClick r:id="" action="ppaction://media"/>
            <a:extLst>
              <a:ext uri="{FF2B5EF4-FFF2-40B4-BE49-F238E27FC236}">
                <a16:creationId xmlns:a16="http://schemas.microsoft.com/office/drawing/2014/main" id="{F25DEEC0-2A95-42DD-97B7-9BD618FA52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831"/>
    </mc:Choice>
    <mc:Fallback>
      <p:transition spd="slow" advTm="6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288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Technical Overview Diagram</a:t>
            </a:r>
            <a:endParaRPr/>
          </a:p>
        </p:txBody>
      </p:sp>
      <p:sp>
        <p:nvSpPr>
          <p:cNvPr id="78" name="Google Shape;7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4</a:t>
            </a:fld>
            <a:endParaRPr/>
          </a:p>
        </p:txBody>
      </p:sp>
      <p:pic>
        <p:nvPicPr>
          <p:cNvPr id="79" name="Google Shape;79;p16"/>
          <p:cNvPicPr preferRelativeResize="0"/>
          <p:nvPr/>
        </p:nvPicPr>
        <p:blipFill>
          <a:blip r:embed="rId5">
            <a:alphaModFix/>
          </a:blip>
          <a:stretch>
            <a:fillRect/>
          </a:stretch>
        </p:blipFill>
        <p:spPr>
          <a:xfrm>
            <a:off x="988487" y="1096050"/>
            <a:ext cx="7167026" cy="3752800"/>
          </a:xfrm>
          <a:prstGeom prst="rect">
            <a:avLst/>
          </a:prstGeom>
          <a:noFill/>
          <a:ln>
            <a:noFill/>
          </a:ln>
        </p:spPr>
      </p:pic>
      <p:pic>
        <p:nvPicPr>
          <p:cNvPr id="3" name="Audio 2">
            <a:hlinkClick r:id="" action="ppaction://media"/>
            <a:extLst>
              <a:ext uri="{FF2B5EF4-FFF2-40B4-BE49-F238E27FC236}">
                <a16:creationId xmlns:a16="http://schemas.microsoft.com/office/drawing/2014/main" id="{25FC05E7-FB6D-45E4-AE2C-5B0C72A6B2E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585"/>
    </mc:Choice>
    <mc:Fallback>
      <p:transition spd="slow" advTm="18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5</a:t>
            </a:fld>
            <a:endParaRPr/>
          </a:p>
        </p:txBody>
      </p:sp>
      <p:sp>
        <p:nvSpPr>
          <p:cNvPr id="85" name="Google Shape;85;p17"/>
          <p:cNvSpPr txBox="1">
            <a:spLocks noGrp="1"/>
          </p:cNvSpPr>
          <p:nvPr>
            <p:ph type="title"/>
          </p:nvPr>
        </p:nvSpPr>
        <p:spPr>
          <a:xfrm>
            <a:off x="693584" y="1276720"/>
            <a:ext cx="7701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800" b="1">
                <a:latin typeface="Poppins"/>
                <a:ea typeface="Poppins"/>
                <a:cs typeface="Poppins"/>
                <a:sym typeface="Poppins"/>
              </a:rPr>
              <a:t>User Scenarios</a:t>
            </a:r>
            <a:endParaRPr sz="3800" b="1">
              <a:latin typeface="Poppins"/>
              <a:ea typeface="Poppins"/>
              <a:cs typeface="Poppins"/>
              <a:sym typeface="Poppins"/>
            </a:endParaRPr>
          </a:p>
        </p:txBody>
      </p:sp>
      <p:sp>
        <p:nvSpPr>
          <p:cNvPr id="86" name="Google Shape;86;p17"/>
          <p:cNvSpPr txBox="1">
            <a:spLocks noGrp="1"/>
          </p:cNvSpPr>
          <p:nvPr>
            <p:ph type="body" idx="1"/>
          </p:nvPr>
        </p:nvSpPr>
        <p:spPr>
          <a:xfrm>
            <a:off x="573300" y="2119425"/>
            <a:ext cx="7997400" cy="2271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Poppins"/>
              <a:buAutoNum type="arabicPeriod"/>
            </a:pPr>
            <a:r>
              <a:rPr lang="en-GB">
                <a:latin typeface="Poppins"/>
                <a:ea typeface="Poppins"/>
                <a:cs typeface="Poppins"/>
                <a:sym typeface="Poppins"/>
              </a:rPr>
              <a:t>Customer Manages Booking (Create)</a:t>
            </a:r>
            <a:endParaRPr>
              <a:latin typeface="Poppins"/>
              <a:ea typeface="Poppins"/>
              <a:cs typeface="Poppins"/>
              <a:sym typeface="Poppins"/>
            </a:endParaRPr>
          </a:p>
          <a:p>
            <a:pPr marL="457200" lvl="0" indent="-342900" algn="l" rtl="0">
              <a:spcBef>
                <a:spcPts val="0"/>
              </a:spcBef>
              <a:spcAft>
                <a:spcPts val="0"/>
              </a:spcAft>
              <a:buSzPts val="1800"/>
              <a:buFont typeface="Poppins"/>
              <a:buAutoNum type="arabicPeriod"/>
            </a:pPr>
            <a:r>
              <a:rPr lang="en-GB">
                <a:latin typeface="Poppins"/>
                <a:ea typeface="Poppins"/>
                <a:cs typeface="Poppins"/>
                <a:sym typeface="Poppins"/>
              </a:rPr>
              <a:t>Service Provider manages Booking (Completes Booking)</a:t>
            </a:r>
            <a:endParaRPr>
              <a:latin typeface="Poppins"/>
              <a:ea typeface="Poppins"/>
              <a:cs typeface="Poppins"/>
              <a:sym typeface="Poppins"/>
            </a:endParaRPr>
          </a:p>
          <a:p>
            <a:pPr marL="457200" lvl="0" indent="-342900" algn="l" rtl="0">
              <a:spcBef>
                <a:spcPts val="0"/>
              </a:spcBef>
              <a:spcAft>
                <a:spcPts val="0"/>
              </a:spcAft>
              <a:buSzPts val="1800"/>
              <a:buFont typeface="Poppins"/>
              <a:buAutoNum type="arabicPeriod"/>
            </a:pPr>
            <a:r>
              <a:rPr lang="en-GB">
                <a:latin typeface="Poppins"/>
                <a:ea typeface="Poppins"/>
                <a:cs typeface="Poppins"/>
                <a:sym typeface="Poppins"/>
              </a:rPr>
              <a:t>Customer Reviews (Create)</a:t>
            </a:r>
            <a:endParaRPr>
              <a:latin typeface="Poppins"/>
              <a:ea typeface="Poppins"/>
              <a:cs typeface="Poppins"/>
              <a:sym typeface="Poppins"/>
            </a:endParaRPr>
          </a:p>
          <a:p>
            <a:pPr marL="457200" lvl="0" indent="-342900" algn="l" rtl="0">
              <a:spcBef>
                <a:spcPts val="0"/>
              </a:spcBef>
              <a:spcAft>
                <a:spcPts val="0"/>
              </a:spcAft>
              <a:buSzPts val="1800"/>
              <a:buFont typeface="Poppins"/>
              <a:buAutoNum type="arabicPeriod"/>
            </a:pPr>
            <a:r>
              <a:rPr lang="en-GB">
                <a:latin typeface="Poppins"/>
                <a:ea typeface="Poppins"/>
                <a:cs typeface="Poppins"/>
                <a:sym typeface="Poppins"/>
              </a:rPr>
              <a:t>Customer makes Payment (Create)</a:t>
            </a:r>
            <a:endParaRPr>
              <a:latin typeface="Poppins"/>
              <a:ea typeface="Poppins"/>
              <a:cs typeface="Poppins"/>
              <a:sym typeface="Poppins"/>
            </a:endParaRPr>
          </a:p>
          <a:p>
            <a:pPr marL="457200" lvl="0" indent="-342900" algn="l" rtl="0">
              <a:spcBef>
                <a:spcPts val="0"/>
              </a:spcBef>
              <a:spcAft>
                <a:spcPts val="0"/>
              </a:spcAft>
              <a:buSzPts val="1800"/>
              <a:buFont typeface="Poppins"/>
              <a:buAutoNum type="arabicPeriod"/>
            </a:pPr>
            <a:r>
              <a:rPr lang="en-GB">
                <a:latin typeface="Poppins"/>
                <a:ea typeface="Poppins"/>
                <a:cs typeface="Poppins"/>
                <a:sym typeface="Poppins"/>
              </a:rPr>
              <a:t>Service Provider Acknowledges Payment (Update)</a:t>
            </a:r>
            <a:endParaRPr>
              <a:latin typeface="Poppins"/>
              <a:ea typeface="Poppins"/>
              <a:cs typeface="Poppins"/>
              <a:sym typeface="Poppins"/>
            </a:endParaRPr>
          </a:p>
        </p:txBody>
      </p:sp>
      <p:pic>
        <p:nvPicPr>
          <p:cNvPr id="3" name="Audio 2">
            <a:hlinkClick r:id="" action="ppaction://media"/>
            <a:extLst>
              <a:ext uri="{FF2B5EF4-FFF2-40B4-BE49-F238E27FC236}">
                <a16:creationId xmlns:a16="http://schemas.microsoft.com/office/drawing/2014/main" id="{96D6A95A-1AA3-4674-9631-6E7742CEF8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633"/>
    </mc:Choice>
    <mc:Fallback>
      <p:transition spd="slow" advTm="196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6</a:t>
            </a:fld>
            <a:endParaRPr/>
          </a:p>
        </p:txBody>
      </p:sp>
      <p:sp>
        <p:nvSpPr>
          <p:cNvPr id="92" name="Google Shape;92;p18"/>
          <p:cNvSpPr txBox="1">
            <a:spLocks noGrp="1"/>
          </p:cNvSpPr>
          <p:nvPr>
            <p:ph type="title"/>
          </p:nvPr>
        </p:nvSpPr>
        <p:spPr>
          <a:xfrm>
            <a:off x="593584" y="1210691"/>
            <a:ext cx="7701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800" b="1">
                <a:latin typeface="Poppins"/>
                <a:ea typeface="Poppins"/>
                <a:cs typeface="Poppins"/>
                <a:sym typeface="Poppins"/>
              </a:rPr>
              <a:t>Customer manages booking</a:t>
            </a:r>
            <a:endParaRPr sz="3800" b="1">
              <a:latin typeface="Poppins"/>
              <a:ea typeface="Poppins"/>
              <a:cs typeface="Poppins"/>
              <a:sym typeface="Poppins"/>
            </a:endParaRPr>
          </a:p>
        </p:txBody>
      </p:sp>
      <p:pic>
        <p:nvPicPr>
          <p:cNvPr id="93" name="Google Shape;93;p18"/>
          <p:cNvPicPr preferRelativeResize="0"/>
          <p:nvPr/>
        </p:nvPicPr>
        <p:blipFill>
          <a:blip r:embed="rId5">
            <a:alphaModFix/>
          </a:blip>
          <a:stretch>
            <a:fillRect/>
          </a:stretch>
        </p:blipFill>
        <p:spPr>
          <a:xfrm>
            <a:off x="387540" y="1462395"/>
            <a:ext cx="8368908" cy="3113901"/>
          </a:xfrm>
          <a:prstGeom prst="rect">
            <a:avLst/>
          </a:prstGeom>
          <a:noFill/>
          <a:ln>
            <a:noFill/>
          </a:ln>
        </p:spPr>
      </p:pic>
      <p:pic>
        <p:nvPicPr>
          <p:cNvPr id="3" name="Audio 2">
            <a:hlinkClick r:id="" action="ppaction://media"/>
            <a:extLst>
              <a:ext uri="{FF2B5EF4-FFF2-40B4-BE49-F238E27FC236}">
                <a16:creationId xmlns:a16="http://schemas.microsoft.com/office/drawing/2014/main" id="{B155887D-4C64-48FD-8B06-936B966C4F2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407"/>
    </mc:Choice>
    <mc:Fallback>
      <p:transition spd="slow" advTm="31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7</a:t>
            </a:fld>
            <a:endParaRPr/>
          </a:p>
        </p:txBody>
      </p:sp>
      <p:sp>
        <p:nvSpPr>
          <p:cNvPr id="99" name="Google Shape;99;p19"/>
          <p:cNvSpPr txBox="1">
            <a:spLocks noGrp="1"/>
          </p:cNvSpPr>
          <p:nvPr>
            <p:ph type="title"/>
          </p:nvPr>
        </p:nvSpPr>
        <p:spPr>
          <a:xfrm>
            <a:off x="573850" y="318396"/>
            <a:ext cx="7701900" cy="52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3400" b="1">
                <a:latin typeface="Poppins"/>
                <a:ea typeface="Poppins"/>
                <a:cs typeface="Poppins"/>
                <a:sym typeface="Poppins"/>
              </a:rPr>
              <a:t>Microservices</a:t>
            </a:r>
            <a:endParaRPr sz="3400" b="1">
              <a:latin typeface="Poppins"/>
              <a:ea typeface="Poppins"/>
              <a:cs typeface="Poppins"/>
              <a:sym typeface="Poppins"/>
            </a:endParaRPr>
          </a:p>
        </p:txBody>
      </p:sp>
      <p:graphicFrame>
        <p:nvGraphicFramePr>
          <p:cNvPr id="100" name="Google Shape;100;p19"/>
          <p:cNvGraphicFramePr/>
          <p:nvPr/>
        </p:nvGraphicFramePr>
        <p:xfrm>
          <a:off x="573850" y="912175"/>
          <a:ext cx="7841550" cy="3987425"/>
        </p:xfrm>
        <a:graphic>
          <a:graphicData uri="http://schemas.openxmlformats.org/drawingml/2006/table">
            <a:tbl>
              <a:tblPr>
                <a:noFill/>
                <a:tableStyleId>{1A7884A0-E9C5-49B1-AF06-3644BE88572F}</a:tableStyleId>
              </a:tblPr>
              <a:tblGrid>
                <a:gridCol w="1118700">
                  <a:extLst>
                    <a:ext uri="{9D8B030D-6E8A-4147-A177-3AD203B41FA5}">
                      <a16:colId xmlns:a16="http://schemas.microsoft.com/office/drawing/2014/main" val="20000"/>
                    </a:ext>
                  </a:extLst>
                </a:gridCol>
                <a:gridCol w="1818500">
                  <a:extLst>
                    <a:ext uri="{9D8B030D-6E8A-4147-A177-3AD203B41FA5}">
                      <a16:colId xmlns:a16="http://schemas.microsoft.com/office/drawing/2014/main" val="20001"/>
                    </a:ext>
                  </a:extLst>
                </a:gridCol>
                <a:gridCol w="1767725">
                  <a:extLst>
                    <a:ext uri="{9D8B030D-6E8A-4147-A177-3AD203B41FA5}">
                      <a16:colId xmlns:a16="http://schemas.microsoft.com/office/drawing/2014/main" val="20002"/>
                    </a:ext>
                  </a:extLst>
                </a:gridCol>
                <a:gridCol w="1118700">
                  <a:extLst>
                    <a:ext uri="{9D8B030D-6E8A-4147-A177-3AD203B41FA5}">
                      <a16:colId xmlns:a16="http://schemas.microsoft.com/office/drawing/2014/main" val="20003"/>
                    </a:ext>
                  </a:extLst>
                </a:gridCol>
                <a:gridCol w="2017925">
                  <a:extLst>
                    <a:ext uri="{9D8B030D-6E8A-4147-A177-3AD203B41FA5}">
                      <a16:colId xmlns:a16="http://schemas.microsoft.com/office/drawing/2014/main" val="20004"/>
                    </a:ext>
                  </a:extLst>
                </a:gridCol>
              </a:tblGrid>
              <a:tr h="740550">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Service Name</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Description of the functionality</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Operational information (e.g., HTTP URL or AMQP exchange type and  keys, if any) </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Input (if any)</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Output (if any)</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extLst>
                  <a:ext uri="{0D108BD9-81ED-4DB2-BD59-A6C34878D82A}">
                    <a16:rowId xmlns:a16="http://schemas.microsoft.com/office/drawing/2014/main" val="10000"/>
                  </a:ext>
                </a:extLst>
              </a:tr>
              <a:tr h="740550">
                <a:tc rowSpan="2">
                  <a:txBody>
                    <a:bodyPr/>
                    <a:lstStyle/>
                    <a:p>
                      <a:pPr marL="0" lvl="0" indent="0" algn="ctr" rtl="0">
                        <a:spcBef>
                          <a:spcPts val="0"/>
                        </a:spcBef>
                        <a:spcAft>
                          <a:spcPts val="0"/>
                        </a:spcAft>
                        <a:buNone/>
                      </a:pPr>
                      <a:r>
                        <a:rPr lang="en-GB" sz="1000">
                          <a:latin typeface="Montserrat"/>
                          <a:ea typeface="Montserrat"/>
                          <a:cs typeface="Montserrat"/>
                          <a:sym typeface="Montserrat"/>
                        </a:rPr>
                        <a:t>Booking</a:t>
                      </a:r>
                      <a:endParaRPr sz="1000">
                        <a:latin typeface="Montserrat"/>
                        <a:ea typeface="Montserrat"/>
                        <a:cs typeface="Montserrat"/>
                        <a:sym typeface="Montserrat"/>
                      </a:endParaRPr>
                    </a:p>
                    <a:p>
                      <a:pPr marL="0" lvl="0" indent="0" algn="ctr" rtl="0">
                        <a:spcBef>
                          <a:spcPts val="0"/>
                        </a:spcBef>
                        <a:spcAft>
                          <a:spcPts val="0"/>
                        </a:spcAft>
                        <a:buNone/>
                      </a:pPr>
                      <a:r>
                        <a:rPr lang="en-GB" sz="1000">
                          <a:latin typeface="Montserrat"/>
                          <a:ea typeface="Montserrat"/>
                          <a:cs typeface="Montserrat"/>
                          <a:sym typeface="Montserrat"/>
                        </a:rPr>
                        <a:t>(Docker container)</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GB" sz="1000">
                          <a:solidFill>
                            <a:schemeClr val="dk1"/>
                          </a:solidFill>
                          <a:latin typeface="Montserrat"/>
                          <a:ea typeface="Montserrat"/>
                          <a:cs typeface="Montserrat"/>
                          <a:sym typeface="Montserrat"/>
                        </a:rPr>
                        <a:t>Get a list of available = bookings </a:t>
                      </a:r>
                      <a:endParaRPr sz="1000"/>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a:latin typeface="Montserrat"/>
                          <a:ea typeface="Montserrat"/>
                          <a:cs typeface="Montserrat"/>
                          <a:sym typeface="Montserrat"/>
                        </a:rPr>
                        <a:t>HTTP [GET] </a:t>
                      </a:r>
                      <a:r>
                        <a:rPr lang="en-GB" sz="1000">
                          <a:solidFill>
                            <a:srgbClr val="CE9178"/>
                          </a:solidFill>
                          <a:latin typeface="Montserrat"/>
                          <a:ea typeface="Montserrat"/>
                          <a:cs typeface="Montserrat"/>
                          <a:sym typeface="Montserrat"/>
                        </a:rPr>
                        <a:t>/booking/&lt;string:customer_mobile&gt;</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000">
                          <a:latin typeface="Montserrat"/>
                          <a:ea typeface="Montserrat"/>
                          <a:cs typeface="Montserrat"/>
                          <a:sym typeface="Montserrat"/>
                        </a:rPr>
                        <a:t>none</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000">
                          <a:latin typeface="Montserrat"/>
                          <a:ea typeface="Montserrat"/>
                          <a:cs typeface="Montserrat"/>
                          <a:sym typeface="Montserrat"/>
                        </a:rPr>
                        <a:t>{booking_id, provider_name, bookingDate,booking_time,booking_price} </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extLst>
                  <a:ext uri="{0D108BD9-81ED-4DB2-BD59-A6C34878D82A}">
                    <a16:rowId xmlns:a16="http://schemas.microsoft.com/office/drawing/2014/main" val="10001"/>
                  </a:ext>
                </a:extLst>
              </a:tr>
              <a:tr h="359550">
                <a:tc vMerge="1">
                  <a:txBody>
                    <a:bodyPr/>
                    <a:lstStyle/>
                    <a:p>
                      <a:endParaRPr lang="en-US"/>
                    </a:p>
                  </a:txBody>
                  <a:tcPr/>
                </a:tc>
                <a:tc>
                  <a:txBody>
                    <a:bodyPr/>
                    <a:lstStyle/>
                    <a:p>
                      <a:pPr marL="0" lvl="0" indent="0" algn="ctr" rtl="0">
                        <a:spcBef>
                          <a:spcPts val="0"/>
                        </a:spcBef>
                        <a:spcAft>
                          <a:spcPts val="0"/>
                        </a:spcAft>
                        <a:buClr>
                          <a:schemeClr val="dk1"/>
                        </a:buClr>
                        <a:buSzPts val="1100"/>
                        <a:buFont typeface="Arial"/>
                        <a:buNone/>
                      </a:pPr>
                      <a:r>
                        <a:rPr lang="en-GB" sz="1000">
                          <a:solidFill>
                            <a:schemeClr val="dk1"/>
                          </a:solidFill>
                          <a:latin typeface="Montserrat"/>
                          <a:ea typeface="Montserrat"/>
                          <a:cs typeface="Montserrat"/>
                          <a:sym typeface="Montserrat"/>
                        </a:rPr>
                        <a:t>Update booking status</a:t>
                      </a:r>
                      <a:endParaRPr sz="1000"/>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a:latin typeface="Montserrat"/>
                          <a:ea typeface="Montserrat"/>
                          <a:cs typeface="Montserrat"/>
                          <a:sym typeface="Montserrat"/>
                        </a:rPr>
                        <a:t>HTTP [POST]</a:t>
                      </a:r>
                      <a:r>
                        <a:rPr lang="en-GB" sz="1000">
                          <a:solidFill>
                            <a:srgbClr val="CE9178"/>
                          </a:solidFill>
                          <a:latin typeface="Montserrat"/>
                          <a:ea typeface="Montserrat"/>
                          <a:cs typeface="Montserrat"/>
                          <a:sym typeface="Montserrat"/>
                        </a:rPr>
                        <a:t>/booking/status/&lt;string:booking_id&gt;</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000">
                          <a:latin typeface="Montserrat"/>
                          <a:ea typeface="Montserrat"/>
                          <a:cs typeface="Montserrat"/>
                          <a:sym typeface="Montserrat"/>
                        </a:rPr>
                        <a:t>{booking_id}</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rgbClr val="434343"/>
                          </a:solidFill>
                          <a:latin typeface="Montserrat"/>
                          <a:ea typeface="Montserrat"/>
                          <a:cs typeface="Montserrat"/>
                          <a:sym typeface="Montserrat"/>
                        </a:rPr>
                        <a:t>Successful status</a:t>
                      </a:r>
                      <a:endParaRPr sz="1000">
                        <a:solidFill>
                          <a:srgbClr val="434343"/>
                        </a:solidFill>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extLst>
                  <a:ext uri="{0D108BD9-81ED-4DB2-BD59-A6C34878D82A}">
                    <a16:rowId xmlns:a16="http://schemas.microsoft.com/office/drawing/2014/main" val="10002"/>
                  </a:ext>
                </a:extLst>
              </a:tr>
              <a:tr h="829925">
                <a:tc>
                  <a:txBody>
                    <a:bodyPr/>
                    <a:lstStyle/>
                    <a:p>
                      <a:pPr marL="0" lvl="0" indent="0" algn="ctr" rtl="0">
                        <a:spcBef>
                          <a:spcPts val="0"/>
                        </a:spcBef>
                        <a:spcAft>
                          <a:spcPts val="0"/>
                        </a:spcAft>
                        <a:buNone/>
                      </a:pPr>
                      <a:r>
                        <a:rPr lang="en-GB" sz="1000">
                          <a:latin typeface="Montserrat"/>
                          <a:ea typeface="Montserrat"/>
                          <a:cs typeface="Montserrat"/>
                          <a:sym typeface="Montserrat"/>
                        </a:rPr>
                        <a:t>Customer</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GB" sz="1000">
                          <a:solidFill>
                            <a:schemeClr val="dk1"/>
                          </a:solidFill>
                          <a:latin typeface="Montserrat"/>
                          <a:ea typeface="Montserrat"/>
                          <a:cs typeface="Montserrat"/>
                          <a:sym typeface="Montserrat"/>
                        </a:rPr>
                        <a:t>Receive update</a:t>
                      </a:r>
                      <a:endParaRPr sz="1000"/>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a:latin typeface="Montserrat"/>
                          <a:ea typeface="Montserrat"/>
                          <a:cs typeface="Montserrat"/>
                          <a:sym typeface="Montserrat"/>
                        </a:rPr>
                        <a:t>AMQP type: Direct</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Routing keys: </a:t>
                      </a:r>
                      <a:r>
                        <a:rPr lang="en-GB" sz="1000">
                          <a:solidFill>
                            <a:srgbClr val="CE9178"/>
                          </a:solidFill>
                          <a:latin typeface="Montserrat"/>
                          <a:ea typeface="Montserrat"/>
                          <a:cs typeface="Montserrat"/>
                          <a:sym typeface="Montserrat"/>
                        </a:rPr>
                        <a:t>customer.update</a:t>
                      </a:r>
                      <a:endParaRPr sz="1000">
                        <a:solidFill>
                          <a:srgbClr val="CE9178"/>
                        </a:solidFill>
                        <a:latin typeface="Montserrat"/>
                        <a:ea typeface="Montserrat"/>
                        <a:cs typeface="Montserrat"/>
                        <a:sym typeface="Montserrat"/>
                      </a:endParaRPr>
                    </a:p>
                    <a:p>
                      <a:pPr marL="0" lvl="0" indent="0" algn="l" rtl="0">
                        <a:spcBef>
                          <a:spcPts val="0"/>
                        </a:spcBef>
                        <a:spcAft>
                          <a:spcPts val="0"/>
                        </a:spcAft>
                        <a:buNone/>
                      </a:pP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000">
                          <a:latin typeface="Montserrat"/>
                          <a:ea typeface="Montserrat"/>
                          <a:cs typeface="Montserrat"/>
                          <a:sym typeface="Montserrat"/>
                        </a:rPr>
                        <a:t>none</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a:latin typeface="Montserrat"/>
                          <a:ea typeface="Montserrat"/>
                          <a:cs typeface="Montserrat"/>
                          <a:sym typeface="Montserrat"/>
                        </a:rPr>
                        <a:t>{"status": resultstatus,</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"message": "Always successful",</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 “customer": customer</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  }</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extLst>
                  <a:ext uri="{0D108BD9-81ED-4DB2-BD59-A6C34878D82A}">
                    <a16:rowId xmlns:a16="http://schemas.microsoft.com/office/drawing/2014/main" val="10003"/>
                  </a:ext>
                </a:extLst>
              </a:tr>
              <a:tr h="531900">
                <a:tc>
                  <a:txBody>
                    <a:bodyPr/>
                    <a:lstStyle/>
                    <a:p>
                      <a:pPr marL="0" lvl="0" indent="0" algn="ctr" rtl="0">
                        <a:spcBef>
                          <a:spcPts val="0"/>
                        </a:spcBef>
                        <a:spcAft>
                          <a:spcPts val="0"/>
                        </a:spcAft>
                        <a:buNone/>
                      </a:pPr>
                      <a:r>
                        <a:rPr lang="en-GB" sz="1000">
                          <a:latin typeface="Montserrat"/>
                          <a:ea typeface="Montserrat"/>
                          <a:cs typeface="Montserrat"/>
                          <a:sym typeface="Montserrat"/>
                        </a:rPr>
                        <a:t>Service Provider</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000">
                          <a:solidFill>
                            <a:schemeClr val="dk1"/>
                          </a:solidFill>
                          <a:latin typeface="Montserrat"/>
                          <a:ea typeface="Montserrat"/>
                          <a:cs typeface="Montserrat"/>
                          <a:sym typeface="Montserrat"/>
                        </a:rPr>
                        <a:t>Get a list of service providers day/time and services provided</a:t>
                      </a:r>
                      <a:endParaRPr sz="1000">
                        <a:solidFill>
                          <a:schemeClr val="dk1"/>
                        </a:solidFill>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a:latin typeface="Montserrat"/>
                          <a:ea typeface="Montserrat"/>
                          <a:cs typeface="Montserrat"/>
                          <a:sym typeface="Montserrat"/>
                        </a:rPr>
                        <a:t>HTTP [GET]</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/serviceprovider</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ctr" rtl="0">
                        <a:spcBef>
                          <a:spcPts val="0"/>
                        </a:spcBef>
                        <a:spcAft>
                          <a:spcPts val="0"/>
                        </a:spcAft>
                        <a:buNone/>
                      </a:pPr>
                      <a:r>
                        <a:rPr lang="en-GB" sz="1000">
                          <a:latin typeface="Montserrat"/>
                          <a:ea typeface="Montserrat"/>
                          <a:cs typeface="Montserrat"/>
                          <a:sym typeface="Montserrat"/>
                        </a:rPr>
                        <a:t>none</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tc>
                  <a:txBody>
                    <a:bodyPr/>
                    <a:lstStyle/>
                    <a:p>
                      <a:pPr marL="0" lvl="0" indent="0" algn="l" rtl="0">
                        <a:spcBef>
                          <a:spcPts val="0"/>
                        </a:spcBef>
                        <a:spcAft>
                          <a:spcPts val="0"/>
                        </a:spcAft>
                        <a:buNone/>
                      </a:pPr>
                      <a:r>
                        <a:rPr lang="en-GB" sz="1000">
                          <a:latin typeface="Montserrat"/>
                          <a:ea typeface="Montserrat"/>
                          <a:cs typeface="Montserrat"/>
                          <a:sym typeface="Montserrat"/>
                        </a:rPr>
                        <a:t>"serviceProviders": [ {</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"provider_day": "fri", </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"provider_mobile": "1", </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"provider_name": "Agnes",  "provider_price": 45.0, </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"provider_service": "Feeding", </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"provider_time": "18:00"</a:t>
                      </a:r>
                      <a:endParaRPr sz="1000">
                        <a:latin typeface="Montserrat"/>
                        <a:ea typeface="Montserrat"/>
                        <a:cs typeface="Montserrat"/>
                        <a:sym typeface="Montserrat"/>
                      </a:endParaRPr>
                    </a:p>
                    <a:p>
                      <a:pPr marL="0" lvl="0" indent="0" algn="l" rtl="0">
                        <a:spcBef>
                          <a:spcPts val="0"/>
                        </a:spcBef>
                        <a:spcAft>
                          <a:spcPts val="0"/>
                        </a:spcAft>
                        <a:buNone/>
                      </a:pPr>
                      <a:r>
                        <a:rPr lang="en-GB" sz="1000">
                          <a:latin typeface="Montserrat"/>
                          <a:ea typeface="Montserrat"/>
                          <a:cs typeface="Montserrat"/>
                          <a:sym typeface="Montserrat"/>
                        </a:rPr>
                        <a:t>} ]</a:t>
                      </a:r>
                      <a:endParaRPr sz="1000">
                        <a:latin typeface="Montserrat"/>
                        <a:ea typeface="Montserrat"/>
                        <a:cs typeface="Montserrat"/>
                        <a:sym typeface="Montserrat"/>
                      </a:endParaRPr>
                    </a:p>
                  </a:txBody>
                  <a:tcPr marL="68575" marR="68575" marT="0" marB="0" anchor="ctr">
                    <a:lnL w="6350" cap="flat" cmpd="sng">
                      <a:solidFill>
                        <a:srgbClr val="B7B7B7"/>
                      </a:solidFill>
                      <a:prstDash val="solid"/>
                      <a:round/>
                      <a:headEnd type="none" w="sm" len="sm"/>
                      <a:tailEnd type="none" w="sm" len="sm"/>
                    </a:lnL>
                    <a:lnR w="6350" cap="flat" cmpd="sng">
                      <a:solidFill>
                        <a:srgbClr val="B7B7B7"/>
                      </a:solidFill>
                      <a:prstDash val="solid"/>
                      <a:round/>
                      <a:headEnd type="none" w="sm" len="sm"/>
                      <a:tailEnd type="none" w="sm" len="sm"/>
                    </a:lnR>
                    <a:lnT w="6350" cap="flat" cmpd="sng">
                      <a:solidFill>
                        <a:srgbClr val="B7B7B7"/>
                      </a:solidFill>
                      <a:prstDash val="solid"/>
                      <a:round/>
                      <a:headEnd type="none" w="sm" len="sm"/>
                      <a:tailEnd type="none" w="sm" len="sm"/>
                    </a:lnT>
                    <a:lnB w="6350" cap="flat" cmpd="sng">
                      <a:solidFill>
                        <a:srgbClr val="B7B7B7"/>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3" name="Audio 2">
            <a:hlinkClick r:id="" action="ppaction://media"/>
            <a:extLst>
              <a:ext uri="{FF2B5EF4-FFF2-40B4-BE49-F238E27FC236}">
                <a16:creationId xmlns:a16="http://schemas.microsoft.com/office/drawing/2014/main" id="{275E7726-878C-4E3E-AE25-FCDD9C1DD94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563"/>
    </mc:Choice>
    <mc:Fallback>
      <p:transition spd="slow" advTm="28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8</a:t>
            </a:fld>
            <a:endParaRPr/>
          </a:p>
        </p:txBody>
      </p:sp>
      <p:sp>
        <p:nvSpPr>
          <p:cNvPr id="106" name="Google Shape;106;p20"/>
          <p:cNvSpPr txBox="1">
            <a:spLocks noGrp="1"/>
          </p:cNvSpPr>
          <p:nvPr>
            <p:ph type="title"/>
          </p:nvPr>
        </p:nvSpPr>
        <p:spPr>
          <a:xfrm>
            <a:off x="583934" y="1210691"/>
            <a:ext cx="7701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Service Provider manage booking</a:t>
            </a:r>
            <a:endParaRPr sz="3400" b="1">
              <a:latin typeface="Poppins"/>
              <a:ea typeface="Poppins"/>
              <a:cs typeface="Poppins"/>
              <a:sym typeface="Poppins"/>
            </a:endParaRPr>
          </a:p>
        </p:txBody>
      </p:sp>
      <p:pic>
        <p:nvPicPr>
          <p:cNvPr id="107" name="Google Shape;107;p20"/>
          <p:cNvPicPr preferRelativeResize="0"/>
          <p:nvPr/>
        </p:nvPicPr>
        <p:blipFill>
          <a:blip r:embed="rId5">
            <a:alphaModFix/>
          </a:blip>
          <a:stretch>
            <a:fillRect/>
          </a:stretch>
        </p:blipFill>
        <p:spPr>
          <a:xfrm>
            <a:off x="463650" y="1605949"/>
            <a:ext cx="8216694" cy="3057270"/>
          </a:xfrm>
          <a:prstGeom prst="rect">
            <a:avLst/>
          </a:prstGeom>
          <a:noFill/>
          <a:ln>
            <a:noFill/>
          </a:ln>
        </p:spPr>
      </p:pic>
      <p:pic>
        <p:nvPicPr>
          <p:cNvPr id="4" name="Audio 3">
            <a:hlinkClick r:id="" action="ppaction://media"/>
            <a:extLst>
              <a:ext uri="{FF2B5EF4-FFF2-40B4-BE49-F238E27FC236}">
                <a16:creationId xmlns:a16="http://schemas.microsoft.com/office/drawing/2014/main" id="{A5B4CC4E-BC29-4D34-9DAD-6B46757334C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0411"/>
    </mc:Choice>
    <mc:Fallback>
      <p:transition spd="slow" advTm="30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9</a:t>
            </a:fld>
            <a:endParaRPr/>
          </a:p>
        </p:txBody>
      </p:sp>
      <p:sp>
        <p:nvSpPr>
          <p:cNvPr id="113" name="Google Shape;113;p21"/>
          <p:cNvSpPr txBox="1">
            <a:spLocks noGrp="1"/>
          </p:cNvSpPr>
          <p:nvPr>
            <p:ph type="title"/>
          </p:nvPr>
        </p:nvSpPr>
        <p:spPr>
          <a:xfrm>
            <a:off x="598851" y="509291"/>
            <a:ext cx="7701900" cy="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400" b="1">
                <a:latin typeface="Poppins"/>
                <a:ea typeface="Poppins"/>
                <a:cs typeface="Poppins"/>
                <a:sym typeface="Poppins"/>
              </a:rPr>
              <a:t>Microservices</a:t>
            </a:r>
            <a:endParaRPr sz="3400" b="1">
              <a:latin typeface="Poppins"/>
              <a:ea typeface="Poppins"/>
              <a:cs typeface="Poppins"/>
              <a:sym typeface="Poppins"/>
            </a:endParaRPr>
          </a:p>
        </p:txBody>
      </p:sp>
      <p:graphicFrame>
        <p:nvGraphicFramePr>
          <p:cNvPr id="114" name="Google Shape;114;p21"/>
          <p:cNvGraphicFramePr/>
          <p:nvPr/>
        </p:nvGraphicFramePr>
        <p:xfrm>
          <a:off x="737792" y="1281150"/>
          <a:ext cx="7645800" cy="3510725"/>
        </p:xfrm>
        <a:graphic>
          <a:graphicData uri="http://schemas.openxmlformats.org/drawingml/2006/table">
            <a:tbl>
              <a:tblPr>
                <a:noFill/>
                <a:tableStyleId>{1A7884A0-E9C5-49B1-AF06-3644BE88572F}</a:tableStyleId>
              </a:tblPr>
              <a:tblGrid>
                <a:gridCol w="1090775">
                  <a:extLst>
                    <a:ext uri="{9D8B030D-6E8A-4147-A177-3AD203B41FA5}">
                      <a16:colId xmlns:a16="http://schemas.microsoft.com/office/drawing/2014/main" val="20000"/>
                    </a:ext>
                  </a:extLst>
                </a:gridCol>
                <a:gridCol w="1314100">
                  <a:extLst>
                    <a:ext uri="{9D8B030D-6E8A-4147-A177-3AD203B41FA5}">
                      <a16:colId xmlns:a16="http://schemas.microsoft.com/office/drawing/2014/main" val="20001"/>
                    </a:ext>
                  </a:extLst>
                </a:gridCol>
                <a:gridCol w="2182600">
                  <a:extLst>
                    <a:ext uri="{9D8B030D-6E8A-4147-A177-3AD203B41FA5}">
                      <a16:colId xmlns:a16="http://schemas.microsoft.com/office/drawing/2014/main" val="20002"/>
                    </a:ext>
                  </a:extLst>
                </a:gridCol>
                <a:gridCol w="1090775">
                  <a:extLst>
                    <a:ext uri="{9D8B030D-6E8A-4147-A177-3AD203B41FA5}">
                      <a16:colId xmlns:a16="http://schemas.microsoft.com/office/drawing/2014/main" val="20003"/>
                    </a:ext>
                  </a:extLst>
                </a:gridCol>
                <a:gridCol w="1967550">
                  <a:extLst>
                    <a:ext uri="{9D8B030D-6E8A-4147-A177-3AD203B41FA5}">
                      <a16:colId xmlns:a16="http://schemas.microsoft.com/office/drawing/2014/main" val="20004"/>
                    </a:ext>
                  </a:extLst>
                </a:gridCol>
              </a:tblGrid>
              <a:tr h="740550">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Service Name</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CCCCCC"/>
                      </a:solidFill>
                      <a:prstDash val="solid"/>
                      <a:round/>
                      <a:headEnd type="none" w="sm" len="sm"/>
                      <a:tailEnd type="none" w="sm" len="sm"/>
                    </a:lnL>
                    <a:lnR w="6350" cap="flat" cmpd="sng">
                      <a:solidFill>
                        <a:srgbClr val="CCCCCC"/>
                      </a:solidFill>
                      <a:prstDash val="solid"/>
                      <a:round/>
                      <a:headEnd type="none" w="sm" len="sm"/>
                      <a:tailEnd type="none" w="sm" len="sm"/>
                    </a:lnR>
                    <a:lnT w="6350"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Description of the functionality</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CCCCCC"/>
                      </a:solidFill>
                      <a:prstDash val="solid"/>
                      <a:round/>
                      <a:headEnd type="none" w="sm" len="sm"/>
                      <a:tailEnd type="none" w="sm" len="sm"/>
                    </a:lnL>
                    <a:lnR w="6350" cap="flat" cmpd="sng">
                      <a:solidFill>
                        <a:srgbClr val="CCCCCC"/>
                      </a:solidFill>
                      <a:prstDash val="solid"/>
                      <a:round/>
                      <a:headEnd type="none" w="sm" len="sm"/>
                      <a:tailEnd type="none" w="sm" len="sm"/>
                    </a:lnR>
                    <a:lnT w="6350"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Operational information (e.g., HTTP URL or AMQP exchange type and  keys, if any) </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CCCCCC"/>
                      </a:solidFill>
                      <a:prstDash val="solid"/>
                      <a:round/>
                      <a:headEnd type="none" w="sm" len="sm"/>
                      <a:tailEnd type="none" w="sm" len="sm"/>
                    </a:lnL>
                    <a:lnR w="6350" cap="flat" cmpd="sng">
                      <a:solidFill>
                        <a:srgbClr val="CCCCCC"/>
                      </a:solidFill>
                      <a:prstDash val="solid"/>
                      <a:round/>
                      <a:headEnd type="none" w="sm" len="sm"/>
                      <a:tailEnd type="none" w="sm" len="sm"/>
                    </a:lnR>
                    <a:lnT w="6350"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Input (if any)</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CCCCCC"/>
                      </a:solidFill>
                      <a:prstDash val="solid"/>
                      <a:round/>
                      <a:headEnd type="none" w="sm" len="sm"/>
                      <a:tailEnd type="none" w="sm" len="sm"/>
                    </a:lnL>
                    <a:lnR w="6350" cap="flat" cmpd="sng">
                      <a:solidFill>
                        <a:srgbClr val="CCCCCC"/>
                      </a:solidFill>
                      <a:prstDash val="solid"/>
                      <a:round/>
                      <a:headEnd type="none" w="sm" len="sm"/>
                      <a:tailEnd type="none" w="sm" len="sm"/>
                    </a:lnR>
                    <a:lnT w="6350"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b="1">
                          <a:solidFill>
                            <a:srgbClr val="434343"/>
                          </a:solidFill>
                          <a:latin typeface="Montserrat"/>
                          <a:ea typeface="Montserrat"/>
                          <a:cs typeface="Montserrat"/>
                          <a:sym typeface="Montserrat"/>
                        </a:rPr>
                        <a:t>Output (if any)</a:t>
                      </a:r>
                      <a:endParaRPr sz="1000" b="1">
                        <a:solidFill>
                          <a:srgbClr val="434343"/>
                        </a:solidFill>
                        <a:latin typeface="Montserrat"/>
                        <a:ea typeface="Montserrat"/>
                        <a:cs typeface="Montserrat"/>
                        <a:sym typeface="Montserrat"/>
                      </a:endParaRPr>
                    </a:p>
                  </a:txBody>
                  <a:tcPr marL="68575" marR="68575" marT="0" marB="0" anchor="ctr">
                    <a:lnL w="6350" cap="flat" cmpd="sng">
                      <a:solidFill>
                        <a:srgbClr val="CCCCCC"/>
                      </a:solidFill>
                      <a:prstDash val="solid"/>
                      <a:round/>
                      <a:headEnd type="none" w="sm" len="sm"/>
                      <a:tailEnd type="none" w="sm" len="sm"/>
                    </a:lnL>
                    <a:lnR w="6350" cap="flat" cmpd="sng">
                      <a:solidFill>
                        <a:srgbClr val="CCCCCC"/>
                      </a:solidFill>
                      <a:prstDash val="solid"/>
                      <a:round/>
                      <a:headEnd type="none" w="sm" len="sm"/>
                      <a:tailEnd type="none" w="sm" len="sm"/>
                    </a:lnR>
                    <a:lnT w="6350"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0"/>
                  </a:ext>
                </a:extLst>
              </a:tr>
              <a:tr h="740550">
                <a:tc rowSpan="2">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Booking</a:t>
                      </a: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Get a list of available = bookings </a:t>
                      </a:r>
                      <a:endParaRPr sz="1000"/>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[GET] /booking/&lt;string:customer_mobile&gt;</a:t>
                      </a: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none</a:t>
                      </a: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{booking_id, provider_name, bookingDate,booking_time,booking_price} </a:t>
                      </a: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1"/>
                  </a:ext>
                </a:extLst>
              </a:tr>
              <a:tr h="548550">
                <a:tc vMerge="1">
                  <a:txBody>
                    <a:bodyPr/>
                    <a:lstStyle/>
                    <a:p>
                      <a:endParaRPr lang="en-US"/>
                    </a:p>
                  </a:txBody>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Update booking status</a:t>
                      </a:r>
                      <a:endParaRPr sz="1000"/>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[POST]/booking/status/&lt;string:booking_id&gt;</a:t>
                      </a: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{booking_id}</a:t>
                      </a: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2"/>
                  </a:ext>
                </a:extLst>
              </a:tr>
              <a:tr h="1481075">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Customer</a:t>
                      </a: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Receive update</a:t>
                      </a:r>
                      <a:endParaRPr sz="1000"/>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AMQP type: Direct</a:t>
                      </a:r>
                      <a:endParaRPr sz="1000">
                        <a:solidFill>
                          <a:srgbClr val="434343"/>
                        </a:solidFill>
                        <a:latin typeface="Montserrat"/>
                        <a:ea typeface="Montserrat"/>
                        <a:cs typeface="Montserrat"/>
                        <a:sym typeface="Montserrat"/>
                      </a:endParaRPr>
                    </a:p>
                    <a:p>
                      <a:pPr marL="0" lvl="0" indent="0" algn="l" rtl="0">
                        <a:spcBef>
                          <a:spcPts val="0"/>
                        </a:spcBef>
                        <a:spcAft>
                          <a:spcPts val="0"/>
                        </a:spcAft>
                        <a:buNone/>
                      </a:pPr>
                      <a:r>
                        <a:rPr lang="en-GB" sz="1000">
                          <a:solidFill>
                            <a:srgbClr val="434343"/>
                          </a:solidFill>
                          <a:latin typeface="Montserrat"/>
                          <a:ea typeface="Montserrat"/>
                          <a:cs typeface="Montserrat"/>
                          <a:sym typeface="Montserrat"/>
                        </a:rPr>
                        <a:t>Routing keys: customer.update</a:t>
                      </a: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none</a:t>
                      </a:r>
                      <a:endParaRPr sz="1000">
                        <a:solidFill>
                          <a:srgbClr val="434343"/>
                        </a:solidFill>
                        <a:latin typeface="Montserrat"/>
                        <a:ea typeface="Montserrat"/>
                        <a:cs typeface="Montserrat"/>
                        <a:sym typeface="Montserrat"/>
                      </a:endParaRPr>
                    </a:p>
                    <a:p>
                      <a:pPr marL="0" lvl="0" indent="0" algn="l" rtl="0">
                        <a:spcBef>
                          <a:spcPts val="0"/>
                        </a:spcBef>
                        <a:spcAft>
                          <a:spcPts val="0"/>
                        </a:spcAft>
                        <a:buNone/>
                      </a:pP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lstStyle/>
                    <a:p>
                      <a:pPr marL="0" lvl="0" indent="0" algn="l" rtl="0">
                        <a:spcBef>
                          <a:spcPts val="0"/>
                        </a:spcBef>
                        <a:spcAft>
                          <a:spcPts val="0"/>
                        </a:spcAft>
                        <a:buNone/>
                      </a:pPr>
                      <a:r>
                        <a:rPr lang="en-GB" sz="1000">
                          <a:solidFill>
                            <a:srgbClr val="434343"/>
                          </a:solidFill>
                          <a:latin typeface="Montserrat"/>
                          <a:ea typeface="Montserrat"/>
                          <a:cs typeface="Montserrat"/>
                          <a:sym typeface="Montserrat"/>
                        </a:rPr>
                        <a:t>{"status": resultstatus,</a:t>
                      </a:r>
                      <a:endParaRPr sz="1000">
                        <a:solidFill>
                          <a:srgbClr val="434343"/>
                        </a:solidFill>
                        <a:latin typeface="Montserrat"/>
                        <a:ea typeface="Montserrat"/>
                        <a:cs typeface="Montserrat"/>
                        <a:sym typeface="Montserrat"/>
                      </a:endParaRPr>
                    </a:p>
                    <a:p>
                      <a:pPr marL="0" lvl="0" indent="0" algn="l" rtl="0">
                        <a:spcBef>
                          <a:spcPts val="0"/>
                        </a:spcBef>
                        <a:spcAft>
                          <a:spcPts val="0"/>
                        </a:spcAft>
                        <a:buNone/>
                      </a:pPr>
                      <a:r>
                        <a:rPr lang="en-GB" sz="1000">
                          <a:solidFill>
                            <a:srgbClr val="434343"/>
                          </a:solidFill>
                          <a:latin typeface="Montserrat"/>
                          <a:ea typeface="Montserrat"/>
                          <a:cs typeface="Montserrat"/>
                          <a:sym typeface="Montserrat"/>
                        </a:rPr>
                        <a:t>"message": "Always successful",</a:t>
                      </a:r>
                      <a:endParaRPr sz="1000">
                        <a:solidFill>
                          <a:srgbClr val="434343"/>
                        </a:solidFill>
                        <a:latin typeface="Montserrat"/>
                        <a:ea typeface="Montserrat"/>
                        <a:cs typeface="Montserrat"/>
                        <a:sym typeface="Montserrat"/>
                      </a:endParaRPr>
                    </a:p>
                    <a:p>
                      <a:pPr marL="0" lvl="0" indent="0" algn="l" rtl="0">
                        <a:spcBef>
                          <a:spcPts val="0"/>
                        </a:spcBef>
                        <a:spcAft>
                          <a:spcPts val="0"/>
                        </a:spcAft>
                        <a:buNone/>
                      </a:pPr>
                      <a:r>
                        <a:rPr lang="en-GB" sz="1000">
                          <a:solidFill>
                            <a:srgbClr val="434343"/>
                          </a:solidFill>
                          <a:latin typeface="Montserrat"/>
                          <a:ea typeface="Montserrat"/>
                          <a:cs typeface="Montserrat"/>
                          <a:sym typeface="Montserrat"/>
                        </a:rPr>
                        <a:t> “customer": customer</a:t>
                      </a:r>
                      <a:endParaRPr sz="1000">
                        <a:solidFill>
                          <a:srgbClr val="434343"/>
                        </a:solidFill>
                        <a:latin typeface="Montserrat"/>
                        <a:ea typeface="Montserrat"/>
                        <a:cs typeface="Montserrat"/>
                        <a:sym typeface="Montserrat"/>
                      </a:endParaRPr>
                    </a:p>
                    <a:p>
                      <a:pPr marL="0" lvl="0" indent="0" algn="l" rtl="0">
                        <a:spcBef>
                          <a:spcPts val="0"/>
                        </a:spcBef>
                        <a:spcAft>
                          <a:spcPts val="0"/>
                        </a:spcAft>
                        <a:buNone/>
                      </a:pPr>
                      <a:r>
                        <a:rPr lang="en-GB" sz="1000">
                          <a:solidFill>
                            <a:srgbClr val="434343"/>
                          </a:solidFill>
                          <a:latin typeface="Montserrat"/>
                          <a:ea typeface="Montserrat"/>
                          <a:cs typeface="Montserrat"/>
                          <a:sym typeface="Montserrat"/>
                        </a:rPr>
                        <a:t>    }</a:t>
                      </a:r>
                      <a:endParaRPr sz="1000">
                        <a:solidFill>
                          <a:srgbClr val="434343"/>
                        </a:solidFill>
                        <a:latin typeface="Montserrat"/>
                        <a:ea typeface="Montserrat"/>
                        <a:cs typeface="Montserrat"/>
                        <a:sym typeface="Montserrat"/>
                      </a:endParaRPr>
                    </a:p>
                    <a:p>
                      <a:pPr marL="0" lvl="0" indent="0" algn="l" rtl="0">
                        <a:spcBef>
                          <a:spcPts val="0"/>
                        </a:spcBef>
                        <a:spcAft>
                          <a:spcPts val="0"/>
                        </a:spcAft>
                        <a:buNone/>
                      </a:pPr>
                      <a:endParaRPr sz="1000">
                        <a:solidFill>
                          <a:srgbClr val="434343"/>
                        </a:solidFill>
                        <a:latin typeface="Montserrat"/>
                        <a:ea typeface="Montserrat"/>
                        <a:cs typeface="Montserrat"/>
                        <a:sym typeface="Montserrat"/>
                      </a:endParaRPr>
                    </a:p>
                  </a:txBody>
                  <a:tcPr marL="68575" marR="68575" marT="0" marB="0" anchor="ctr">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3" name="Audio 2">
            <a:hlinkClick r:id="" action="ppaction://media"/>
            <a:extLst>
              <a:ext uri="{FF2B5EF4-FFF2-40B4-BE49-F238E27FC236}">
                <a16:creationId xmlns:a16="http://schemas.microsoft.com/office/drawing/2014/main" id="{156AEF6D-3836-4DCE-8F3D-4A64AC5930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718"/>
    </mc:Choice>
    <mc:Fallback>
      <p:transition spd="slow" advTm="107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B63636"/>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TotalTime>
  <Words>2267</Words>
  <Application>Microsoft Office PowerPoint</Application>
  <PresentationFormat>On-screen Show (16:9)</PresentationFormat>
  <Paragraphs>205</Paragraphs>
  <Slides>17</Slides>
  <Notes>16</Notes>
  <HiddenSlides>0</HiddenSlides>
  <MMClips>17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Times New Roman</vt:lpstr>
      <vt:lpstr>Poppins</vt:lpstr>
      <vt:lpstr>Montserrat</vt:lpstr>
      <vt:lpstr>Simple Light</vt:lpstr>
      <vt:lpstr>PawSystem</vt:lpstr>
      <vt:lpstr>Background of PawS System</vt:lpstr>
      <vt:lpstr>Actors</vt:lpstr>
      <vt:lpstr>Technical Overview Diagram</vt:lpstr>
      <vt:lpstr>User Scenarios</vt:lpstr>
      <vt:lpstr>Customer manages booking</vt:lpstr>
      <vt:lpstr>Microservices</vt:lpstr>
      <vt:lpstr>Service Provider manage booking</vt:lpstr>
      <vt:lpstr>Microservices</vt:lpstr>
      <vt:lpstr>Customer creates Review</vt:lpstr>
      <vt:lpstr>Customer creates Review</vt:lpstr>
      <vt:lpstr>Microservices</vt:lpstr>
      <vt:lpstr>Customer makes Payment</vt:lpstr>
      <vt:lpstr>Microservices</vt:lpstr>
      <vt:lpstr>PowerPoint Presentation</vt:lpstr>
      <vt:lpstr>Service Provider acknowledges payment</vt:lpstr>
      <vt:lpstr>Microservices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PawSystem</dc:title>
  <dc:creator>Nicolas</dc:creator>
  <cp:lastModifiedBy>Nicolas Wijaya</cp:lastModifiedBy>
  <cp:revision>7</cp:revision>
  <dcterms:modified xsi:type="dcterms:W3CDTF">2020-04-01T06:52:00Z</dcterms:modified>
</cp:coreProperties>
</file>